
<file path=[Content_Types].xml><?xml version="1.0" encoding="utf-8"?>
<Types xmlns="http://schemas.openxmlformats.org/package/2006/content-types">
  <Default Extension="com" ContentType="image/png"/>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8"/>
  </p:notesMasterIdLst>
  <p:sldIdLst>
    <p:sldId id="256" r:id="rId2"/>
    <p:sldId id="284" r:id="rId3"/>
    <p:sldId id="283" r:id="rId4"/>
    <p:sldId id="263" r:id="rId5"/>
    <p:sldId id="282" r:id="rId6"/>
    <p:sldId id="257" r:id="rId7"/>
    <p:sldId id="258" r:id="rId8"/>
    <p:sldId id="260" r:id="rId9"/>
    <p:sldId id="264" r:id="rId10"/>
    <p:sldId id="262" r:id="rId11"/>
    <p:sldId id="265" r:id="rId12"/>
    <p:sldId id="266" r:id="rId13"/>
    <p:sldId id="275" r:id="rId14"/>
    <p:sldId id="274" r:id="rId15"/>
    <p:sldId id="278" r:id="rId16"/>
    <p:sldId id="267" r:id="rId17"/>
    <p:sldId id="268" r:id="rId18"/>
    <p:sldId id="259" r:id="rId19"/>
    <p:sldId id="286" r:id="rId20"/>
    <p:sldId id="269" r:id="rId21"/>
    <p:sldId id="280" r:id="rId22"/>
    <p:sldId id="287" r:id="rId23"/>
    <p:sldId id="277" r:id="rId24"/>
    <p:sldId id="272" r:id="rId25"/>
    <p:sldId id="271" r:id="rId26"/>
    <p:sldId id="285"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25916B7-165F-4443-985B-EBC5FB13FB96}" type="datetimeFigureOut">
              <a:rPr lang="en-US" smtClean="0"/>
              <a:t>4/14/2020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56FB9F-7F10-47E2-9265-9A5B8EE7F1D1}" type="slidenum">
              <a:rPr lang="en-US" smtClean="0"/>
              <a:t>‹#›</a:t>
            </a:fld>
            <a:endParaRPr lang="en-US"/>
          </a:p>
        </p:txBody>
      </p:sp>
    </p:spTree>
    <p:extLst>
      <p:ext uri="{BB962C8B-B14F-4D97-AF65-F5344CB8AC3E}">
        <p14:creationId xmlns:p14="http://schemas.microsoft.com/office/powerpoint/2010/main" val="4226308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DA1C62-B2C7-447A-8E62-CE43ADB8E7C0}" type="datetime1">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D705D-5EEB-4E18-9109-0FEFDE8F65AA}" type="datetime1">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4DE398-1620-4876-B18F-1DF98FEB0D42}" type="datetime1">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317F14-76B2-4E40-BF48-B743BE4B36D0}" type="datetime1">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2CE55C2D-F91F-4BF3-BD8C-9BACD99B10F2}" type="datetime1">
              <a:rPr lang="en-US" smtClean="0"/>
              <a:t>4/14/2020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3D4A0C-7767-48B8-B9AA-F5BF678DBEE8}" type="datetime1">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2BC00F-BEFD-482A-9E95-2F5C480578A8}" type="datetime1">
              <a:rPr lang="en-US" smtClean="0"/>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9CB4C7-E765-4AD1-BC8F-D2C60D9CC38E}" type="datetime1">
              <a:rPr lang="en-US" smtClean="0"/>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39ABD-6E6F-446C-9CD6-839BCAA08CF4}" type="datetime1">
              <a:rPr lang="en-US" smtClean="0"/>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C14C1B0-72C6-4F94-909B-90FC230FE91E}" type="datetime1">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4D9F7C2-151C-496D-85CD-B7F8C0571BAF}" type="datetime1">
              <a:rPr lang="en-US" smtClean="0"/>
              <a:t>4/14/2020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E1E5469-E09E-4F81-8790-B124DD7BB229}" type="datetime1">
              <a:rPr lang="en-US" smtClean="0"/>
              <a:t>4/14/2020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lickr.com/photos/monikahoinkis/106226535/"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www.kitchenandresidentialdesign.com/2014_03_01_archive.html" TargetMode="Externa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hyperlink" Target="http://www.flickr.com/photos/monikahoinkis/106226535/"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anmartinwikinews.wikispaces.com/Our+surveys" TargetMode="External"/><Relationship Id="rId5" Type="http://schemas.openxmlformats.org/officeDocument/2006/relationships/image" Target="../media/image16.jpg"/><Relationship Id="rId4" Type="http://schemas.openxmlformats.org/officeDocument/2006/relationships/hyperlink" Target="mailto:pwilson@esc17.ne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flickr.com/photos/monikahoinkis/106226535/"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lickr.com/photos/monikahoinkis/106226535/"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lickr.com/photos/monikahoinkis/106226535/"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s://mds3rd.wikispaces.com/" TargetMode="Externa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lmsnjask.wikispaces.com/Test+Prep+Doesn%27t+Have+to+be+Boring%21" TargetMode="External"/><Relationship Id="rId4" Type="http://schemas.openxmlformats.org/officeDocument/2006/relationships/image" Target="../media/image18.com"/></Relationships>
</file>

<file path=ppt/slides/_rels/slide16.xml.rels><?xml version="1.0" encoding="UTF-8" standalone="yes"?>
<Relationships xmlns="http://schemas.openxmlformats.org/package/2006/relationships"><Relationship Id="rId3" Type="http://schemas.openxmlformats.org/officeDocument/2006/relationships/hyperlink" Target="http://www.flickr.com/photos/monikahoinkis/106226535/"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hello-son.blogspot.com/2013/08/call-486-son-son.html"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hyperlink" Target="http://www.flickr.com/photos/monikahoinkis/106226535/" TargetMode="External"/><Relationship Id="rId7" Type="http://schemas.openxmlformats.org/officeDocument/2006/relationships/hyperlink" Target="http://mrhuestispewiki.wikispaces.com/How+to+BEE+in+PE"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hyperlink" Target="http://aprendiendoconjulia.com/2014/11/propuestas-de-deportes-en-fuengirola/" TargetMode="Externa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hyperlink" Target="http://www.flickr.com/photos/monikahoinkis/106226535/"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en.wikipedia.org/wiki/File:Metric_clock.JPG" TargetMode="Externa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hyperlink" Target="http://www.flickr.com/photos/monikahoinkis/106226535/"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en.wikipedia.org/wiki/File:Metric_clock.JPG"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flickr.com/photos/monikahoinkis/106226535/"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flickr.com/photos/monikahoinkis/106226535/"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flickr.com/photos/monikahoinkis/106226535/"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hyperlink" Target="http://www.flickr.com/photos/monikahoinkis/106226535/"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womentakingastand.blogspot.com/2011/11/answering-call.html" TargetMode="External"/><Relationship Id="rId5" Type="http://schemas.openxmlformats.org/officeDocument/2006/relationships/image" Target="../media/image24.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thecollaboratory.wikidot.com/philosophy-of-thought-and-logic-2014-fal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qpZobR2Muig"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flickr.com/photos/monikahoinkis/106226535/"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countrygirltheatregeek.blogspot.com/p/about-me.html" TargetMode="Externa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free-illustrations.gatag.net/tag/%E5%8B%89%E5%BC%B7-%E5%AD%A6%E7%BF%92"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hyperlink" Target="http://www.flickr.com/photos/63103685@N00/2392474326" TargetMode="External"/><Relationship Id="rId3" Type="http://schemas.openxmlformats.org/officeDocument/2006/relationships/hyperlink" Target="http://www.flickr.com/photos/monikahoinkis/106226535/" TargetMode="External"/><Relationship Id="rId7"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blog.neatandsimple.com/financial_organizing/" TargetMode="External"/><Relationship Id="rId5" Type="http://schemas.openxmlformats.org/officeDocument/2006/relationships/image" Target="../media/image12.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0">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25D5E3A-CFBE-4423-AB58-F21023ECE16D}"/>
              </a:ext>
            </a:extLst>
          </p:cNvPr>
          <p:cNvSpPr>
            <a:spLocks noGrp="1"/>
          </p:cNvSpPr>
          <p:nvPr>
            <p:ph type="ctrTitle"/>
          </p:nvPr>
        </p:nvSpPr>
        <p:spPr>
          <a:xfrm>
            <a:off x="1051560" y="1110054"/>
            <a:ext cx="6558608" cy="4580300"/>
          </a:xfrm>
        </p:spPr>
        <p:txBody>
          <a:bodyPr>
            <a:normAutofit/>
          </a:bodyPr>
          <a:lstStyle/>
          <a:p>
            <a:pPr algn="r"/>
            <a:r>
              <a:rPr lang="en-US" sz="8800" dirty="0"/>
              <a:t>Welcome to Cross the street night!</a:t>
            </a:r>
          </a:p>
        </p:txBody>
      </p:sp>
      <p:sp>
        <p:nvSpPr>
          <p:cNvPr id="3" name="Subtitle 2">
            <a:extLst>
              <a:ext uri="{FF2B5EF4-FFF2-40B4-BE49-F238E27FC236}">
                <a16:creationId xmlns:a16="http://schemas.microsoft.com/office/drawing/2014/main" id="{63B2C0B1-3499-4B39-A516-4F43C69084B3}"/>
              </a:ext>
            </a:extLst>
          </p:cNvPr>
          <p:cNvSpPr>
            <a:spLocks noGrp="1"/>
          </p:cNvSpPr>
          <p:nvPr>
            <p:ph type="subTitle" idx="1"/>
          </p:nvPr>
        </p:nvSpPr>
        <p:spPr>
          <a:xfrm>
            <a:off x="7885470" y="1678210"/>
            <a:ext cx="3254969" cy="3443988"/>
          </a:xfrm>
        </p:spPr>
        <p:txBody>
          <a:bodyPr anchor="ctr">
            <a:normAutofit/>
          </a:bodyPr>
          <a:lstStyle/>
          <a:p>
            <a:pPr algn="ctr"/>
            <a:r>
              <a:rPr lang="en-US" sz="2400" b="1" i="1" dirty="0">
                <a:solidFill>
                  <a:srgbClr val="000000"/>
                </a:solidFill>
              </a:rPr>
              <a:t>5</a:t>
            </a:r>
            <a:r>
              <a:rPr lang="en-US" sz="2400" b="1" i="1" baseline="30000" dirty="0">
                <a:solidFill>
                  <a:srgbClr val="000000"/>
                </a:solidFill>
              </a:rPr>
              <a:t>th</a:t>
            </a:r>
            <a:r>
              <a:rPr lang="en-US" sz="2400" b="1" i="1" dirty="0">
                <a:solidFill>
                  <a:srgbClr val="000000"/>
                </a:solidFill>
              </a:rPr>
              <a:t> Grade Transition Family Meeting</a:t>
            </a:r>
          </a:p>
          <a:p>
            <a:pPr algn="ctr"/>
            <a:r>
              <a:rPr lang="en-US" sz="2400" b="1" i="1" dirty="0">
                <a:solidFill>
                  <a:srgbClr val="000000"/>
                </a:solidFill>
              </a:rPr>
              <a:t>April 14, 2020</a:t>
            </a:r>
          </a:p>
          <a:p>
            <a:pPr algn="ctr"/>
            <a:r>
              <a:rPr lang="en-US" sz="2400" b="1" i="1" dirty="0">
                <a:solidFill>
                  <a:srgbClr val="000000"/>
                </a:solidFill>
              </a:rPr>
              <a:t>6:00 pm</a:t>
            </a:r>
          </a:p>
          <a:p>
            <a:pPr algn="ctr"/>
            <a:endParaRPr lang="en-US" sz="2400" i="1" dirty="0">
              <a:solidFill>
                <a:srgbClr val="000000"/>
              </a:solidFill>
            </a:endParaRPr>
          </a:p>
          <a:p>
            <a:pPr algn="ctr">
              <a:lnSpc>
                <a:spcPct val="100000"/>
              </a:lnSpc>
              <a:spcBef>
                <a:spcPts val="600"/>
              </a:spcBef>
            </a:pPr>
            <a:r>
              <a:rPr lang="en-US" sz="1600" i="1" dirty="0">
                <a:solidFill>
                  <a:srgbClr val="000000"/>
                </a:solidFill>
              </a:rPr>
              <a:t>Mrs. Nicole White, Counselor</a:t>
            </a:r>
          </a:p>
        </p:txBody>
      </p:sp>
      <p:sp>
        <p:nvSpPr>
          <p:cNvPr id="4" name="Slide Number Placeholder 3">
            <a:extLst>
              <a:ext uri="{FF2B5EF4-FFF2-40B4-BE49-F238E27FC236}">
                <a16:creationId xmlns:a16="http://schemas.microsoft.com/office/drawing/2014/main" id="{A5604DE1-948C-471C-9074-A7B90C09F1BB}"/>
              </a:ext>
            </a:extLst>
          </p:cNvPr>
          <p:cNvSpPr>
            <a:spLocks noGrp="1"/>
          </p:cNvSpPr>
          <p:nvPr>
            <p:ph type="sldNum" sz="quarter" idx="12"/>
          </p:nvPr>
        </p:nvSpPr>
        <p:spPr>
          <a:xfrm>
            <a:off x="9592056" y="5477256"/>
            <a:ext cx="1193868" cy="640080"/>
          </a:xfrm>
        </p:spPr>
        <p:txBody>
          <a:bodyPr>
            <a:normAutofit/>
          </a:bodyPr>
          <a:lstStyle/>
          <a:p>
            <a:pPr>
              <a:spcAft>
                <a:spcPts val="600"/>
              </a:spcAft>
            </a:pPr>
            <a:fld id="{4FAB73BC-B049-4115-A692-8D63A059BFB8}" type="slidenum">
              <a:rPr lang="en-US" smtClean="0"/>
              <a:pPr>
                <a:spcAft>
                  <a:spcPts val="600"/>
                </a:spcAft>
              </a:pPr>
              <a:t>1</a:t>
            </a:fld>
            <a:endParaRPr lang="en-US"/>
          </a:p>
        </p:txBody>
      </p:sp>
    </p:spTree>
    <p:extLst>
      <p:ext uri="{BB962C8B-B14F-4D97-AF65-F5344CB8AC3E}">
        <p14:creationId xmlns:p14="http://schemas.microsoft.com/office/powerpoint/2010/main" val="313246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4103-41AB-44AA-B5AC-C9EDEA6057F8}"/>
              </a:ext>
            </a:extLst>
          </p:cNvPr>
          <p:cNvSpPr>
            <a:spLocks noGrp="1"/>
          </p:cNvSpPr>
          <p:nvPr>
            <p:ph type="title"/>
          </p:nvPr>
        </p:nvSpPr>
        <p:spPr>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a:lstStyle/>
          <a:p>
            <a:r>
              <a:rPr lang="en-US" dirty="0">
                <a:solidFill>
                  <a:schemeClr val="bg1"/>
                </a:solidFill>
              </a:rPr>
              <a:t>Make a homework plan.</a:t>
            </a:r>
          </a:p>
        </p:txBody>
      </p:sp>
      <p:sp>
        <p:nvSpPr>
          <p:cNvPr id="3" name="Content Placeholder 2">
            <a:extLst>
              <a:ext uri="{FF2B5EF4-FFF2-40B4-BE49-F238E27FC236}">
                <a16:creationId xmlns:a16="http://schemas.microsoft.com/office/drawing/2014/main" id="{B375D61A-D99E-4FDD-8F7A-D0E26EAAB566}"/>
              </a:ext>
            </a:extLst>
          </p:cNvPr>
          <p:cNvSpPr>
            <a:spLocks noGrp="1"/>
          </p:cNvSpPr>
          <p:nvPr>
            <p:ph idx="1"/>
          </p:nvPr>
        </p:nvSpPr>
        <p:spPr/>
        <p:txBody>
          <a:bodyPr>
            <a:normAutofit/>
          </a:bodyPr>
          <a:lstStyle/>
          <a:p>
            <a:r>
              <a:rPr lang="en-US" sz="4400" dirty="0"/>
              <a:t>Write it down.</a:t>
            </a:r>
          </a:p>
          <a:p>
            <a:r>
              <a:rPr lang="en-US" sz="4400" dirty="0"/>
              <a:t>Pick a homework time.</a:t>
            </a:r>
          </a:p>
          <a:p>
            <a:r>
              <a:rPr lang="en-US" sz="4400" dirty="0"/>
              <a:t>Pick a homework space.</a:t>
            </a:r>
          </a:p>
          <a:p>
            <a:r>
              <a:rPr lang="en-US" sz="4400" dirty="0"/>
              <a:t>Avoid distractions.</a:t>
            </a:r>
          </a:p>
        </p:txBody>
      </p:sp>
      <p:sp>
        <p:nvSpPr>
          <p:cNvPr id="5" name="TextBox 4">
            <a:extLst>
              <a:ext uri="{FF2B5EF4-FFF2-40B4-BE49-F238E27FC236}">
                <a16:creationId xmlns:a16="http://schemas.microsoft.com/office/drawing/2014/main" id="{AD9018E1-B248-48B8-812D-2F14EFBBD8C6}"/>
              </a:ext>
            </a:extLst>
          </p:cNvPr>
          <p:cNvSpPr txBox="1"/>
          <p:nvPr/>
        </p:nvSpPr>
        <p:spPr>
          <a:xfrm rot="1305819">
            <a:off x="8104582" y="701635"/>
            <a:ext cx="3266413" cy="2031325"/>
          </a:xfrm>
          <a:prstGeom prst="rect">
            <a:avLst/>
          </a:prstGeom>
          <a:solidFill>
            <a:schemeClr val="accent1"/>
          </a:solidFill>
          <a:effectLst>
            <a:glow rad="228600">
              <a:schemeClr val="accent6">
                <a:satMod val="175000"/>
                <a:alpha val="40000"/>
              </a:schemeClr>
            </a:glow>
          </a:effectLst>
        </p:spPr>
        <p:txBody>
          <a:bodyPr wrap="square" rtlCol="0">
            <a:spAutoFit/>
          </a:bodyPr>
          <a:lstStyle/>
          <a:p>
            <a:pPr algn="ctr"/>
            <a:r>
              <a:rPr lang="en-US" dirty="0">
                <a:solidFill>
                  <a:schemeClr val="bg1"/>
                </a:solidFill>
              </a:rPr>
              <a:t>SELF-ADVOCATE TIP:  Give yourself a few minutes when you get home to get a snack and go outside.  Then, do your homework before allowing yourself to play video games, etc.</a:t>
            </a:r>
          </a:p>
        </p:txBody>
      </p:sp>
      <p:sp>
        <p:nvSpPr>
          <p:cNvPr id="6" name="Slide Number Placeholder 5">
            <a:extLst>
              <a:ext uri="{FF2B5EF4-FFF2-40B4-BE49-F238E27FC236}">
                <a16:creationId xmlns:a16="http://schemas.microsoft.com/office/drawing/2014/main" id="{1494CB9F-4469-4C64-935F-36649A2CBA6E}"/>
              </a:ext>
            </a:extLst>
          </p:cNvPr>
          <p:cNvSpPr>
            <a:spLocks noGrp="1"/>
          </p:cNvSpPr>
          <p:nvPr>
            <p:ph type="sldNum" sz="quarter" idx="12"/>
          </p:nvPr>
        </p:nvSpPr>
        <p:spPr/>
        <p:txBody>
          <a:bodyPr/>
          <a:lstStyle/>
          <a:p>
            <a:fld id="{4FAB73BC-B049-4115-A692-8D63A059BFB8}" type="slidenum">
              <a:rPr lang="en-US" smtClean="0"/>
              <a:t>10</a:t>
            </a:fld>
            <a:endParaRPr lang="en-US" dirty="0"/>
          </a:p>
        </p:txBody>
      </p:sp>
      <p:pic>
        <p:nvPicPr>
          <p:cNvPr id="9" name="Picture 8" descr="A desk with a computer on a table&#10;&#10;Description generated with high confidence">
            <a:extLst>
              <a:ext uri="{FF2B5EF4-FFF2-40B4-BE49-F238E27FC236}">
                <a16:creationId xmlns:a16="http://schemas.microsoft.com/office/drawing/2014/main" id="{00B6BAA7-1FB7-4D48-A6B4-71087886EE7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729478" y="3591876"/>
            <a:ext cx="3280670" cy="2680907"/>
          </a:xfrm>
          <a:prstGeom prst="rect">
            <a:avLst/>
          </a:prstGeom>
        </p:spPr>
      </p:pic>
    </p:spTree>
    <p:extLst>
      <p:ext uri="{BB962C8B-B14F-4D97-AF65-F5344CB8AC3E}">
        <p14:creationId xmlns:p14="http://schemas.microsoft.com/office/powerpoint/2010/main" val="1987239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2C28-B65D-4F28-B5CC-6DC3EDDB59BE}"/>
              </a:ext>
            </a:extLst>
          </p:cNvPr>
          <p:cNvSpPr>
            <a:spLocks noGrp="1"/>
          </p:cNvSpPr>
          <p:nvPr>
            <p:ph type="title"/>
          </p:nvPr>
        </p:nvSpPr>
        <p:spPr>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a:lstStyle/>
          <a:p>
            <a:r>
              <a:rPr lang="en-US" dirty="0">
                <a:solidFill>
                  <a:schemeClr val="bg1"/>
                </a:solidFill>
              </a:rPr>
              <a:t>Importance of grades</a:t>
            </a:r>
          </a:p>
        </p:txBody>
      </p:sp>
      <p:sp>
        <p:nvSpPr>
          <p:cNvPr id="3" name="Content Placeholder 2">
            <a:extLst>
              <a:ext uri="{FF2B5EF4-FFF2-40B4-BE49-F238E27FC236}">
                <a16:creationId xmlns:a16="http://schemas.microsoft.com/office/drawing/2014/main" id="{B5213F36-CF12-4A2D-AA48-780C177A2B73}"/>
              </a:ext>
            </a:extLst>
          </p:cNvPr>
          <p:cNvSpPr>
            <a:spLocks noGrp="1"/>
          </p:cNvSpPr>
          <p:nvPr>
            <p:ph idx="1"/>
          </p:nvPr>
        </p:nvSpPr>
        <p:spPr>
          <a:xfrm>
            <a:off x="1069848" y="2434856"/>
            <a:ext cx="10058400" cy="3737344"/>
          </a:xfrm>
        </p:spPr>
        <p:txBody>
          <a:bodyPr>
            <a:normAutofit/>
          </a:bodyPr>
          <a:lstStyle/>
          <a:p>
            <a:r>
              <a:rPr lang="en-US" dirty="0"/>
              <a:t>Keep up during the six weeks… no waiting until the end.</a:t>
            </a:r>
          </a:p>
          <a:p>
            <a:r>
              <a:rPr lang="en-US" dirty="0"/>
              <a:t>Shows two important measures:</a:t>
            </a:r>
          </a:p>
          <a:p>
            <a:pPr lvl="1"/>
            <a:r>
              <a:rPr lang="en-US" dirty="0"/>
              <a:t>How well you are understanding concepts in class</a:t>
            </a:r>
          </a:p>
          <a:p>
            <a:pPr lvl="1"/>
            <a:r>
              <a:rPr lang="en-US" dirty="0"/>
              <a:t>How much effort you are putting forth</a:t>
            </a:r>
          </a:p>
          <a:p>
            <a:r>
              <a:rPr lang="en-US" dirty="0"/>
              <a:t>Parent Portal – Contact Pam Wilson.  </a:t>
            </a:r>
          </a:p>
          <a:p>
            <a:pPr lvl="1"/>
            <a:r>
              <a:rPr lang="en-US" dirty="0"/>
              <a:t>Online registration</a:t>
            </a:r>
          </a:p>
          <a:p>
            <a:pPr lvl="1"/>
            <a:r>
              <a:rPr lang="en-US" dirty="0">
                <a:hlinkClick r:id="rId4"/>
              </a:rPr>
              <a:t>pwilson@esc17.net</a:t>
            </a:r>
            <a:endParaRPr lang="en-US" dirty="0"/>
          </a:p>
          <a:p>
            <a:pPr lvl="1"/>
            <a:r>
              <a:rPr lang="en-US" dirty="0"/>
              <a:t>Set alarms (absences, </a:t>
            </a:r>
            <a:r>
              <a:rPr lang="en-US" dirty="0" err="1"/>
              <a:t>tardies</a:t>
            </a:r>
            <a:r>
              <a:rPr lang="en-US" dirty="0"/>
              <a:t>, grade limits)</a:t>
            </a:r>
          </a:p>
          <a:p>
            <a:pPr lvl="1"/>
            <a:endParaRPr lang="en-US" dirty="0"/>
          </a:p>
          <a:p>
            <a:pPr marL="274320" lvl="1" indent="0">
              <a:buNone/>
            </a:pPr>
            <a:endParaRPr lang="en-US" dirty="0"/>
          </a:p>
        </p:txBody>
      </p:sp>
      <p:sp>
        <p:nvSpPr>
          <p:cNvPr id="4" name="TextBox 3">
            <a:extLst>
              <a:ext uri="{FF2B5EF4-FFF2-40B4-BE49-F238E27FC236}">
                <a16:creationId xmlns:a16="http://schemas.microsoft.com/office/drawing/2014/main" id="{FE860163-93D7-4999-B508-309FF4F7927E}"/>
              </a:ext>
            </a:extLst>
          </p:cNvPr>
          <p:cNvSpPr txBox="1"/>
          <p:nvPr/>
        </p:nvSpPr>
        <p:spPr>
          <a:xfrm rot="1305819">
            <a:off x="8394203" y="1270140"/>
            <a:ext cx="3266413" cy="1477328"/>
          </a:xfrm>
          <a:prstGeom prst="rect">
            <a:avLst/>
          </a:prstGeom>
          <a:solidFill>
            <a:schemeClr val="accent1"/>
          </a:solidFill>
          <a:effectLst>
            <a:glow rad="228600">
              <a:schemeClr val="accent6">
                <a:satMod val="175000"/>
                <a:alpha val="40000"/>
              </a:schemeClr>
            </a:glow>
          </a:effectLst>
        </p:spPr>
        <p:txBody>
          <a:bodyPr wrap="square" rtlCol="0">
            <a:spAutoFit/>
          </a:bodyPr>
          <a:lstStyle/>
          <a:p>
            <a:pPr algn="ctr"/>
            <a:r>
              <a:rPr lang="en-US" dirty="0">
                <a:solidFill>
                  <a:schemeClr val="bg1"/>
                </a:solidFill>
              </a:rPr>
              <a:t>SELF-ADVOCATE TIP:  It’s much easier to keep a good grade from the beginning than having to battle for a passing grade at the end.</a:t>
            </a:r>
          </a:p>
        </p:txBody>
      </p:sp>
      <p:sp>
        <p:nvSpPr>
          <p:cNvPr id="5" name="Slide Number Placeholder 4">
            <a:extLst>
              <a:ext uri="{FF2B5EF4-FFF2-40B4-BE49-F238E27FC236}">
                <a16:creationId xmlns:a16="http://schemas.microsoft.com/office/drawing/2014/main" id="{B0AD4F7A-93C4-47D3-91C2-4679F9889D6B}"/>
              </a:ext>
            </a:extLst>
          </p:cNvPr>
          <p:cNvSpPr>
            <a:spLocks noGrp="1"/>
          </p:cNvSpPr>
          <p:nvPr>
            <p:ph type="sldNum" sz="quarter" idx="12"/>
          </p:nvPr>
        </p:nvSpPr>
        <p:spPr/>
        <p:txBody>
          <a:bodyPr/>
          <a:lstStyle/>
          <a:p>
            <a:fld id="{4FAB73BC-B049-4115-A692-8D63A059BFB8}" type="slidenum">
              <a:rPr lang="en-US" smtClean="0"/>
              <a:t>11</a:t>
            </a:fld>
            <a:endParaRPr lang="en-US" dirty="0"/>
          </a:p>
        </p:txBody>
      </p:sp>
      <p:pic>
        <p:nvPicPr>
          <p:cNvPr id="8" name="Picture 7" descr="A drawing of a face&#10;&#10;Description generated with high confidence">
            <a:extLst>
              <a:ext uri="{FF2B5EF4-FFF2-40B4-BE49-F238E27FC236}">
                <a16:creationId xmlns:a16="http://schemas.microsoft.com/office/drawing/2014/main" id="{163E2217-49DD-4F01-9E5F-A4D0F4A44F9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686993" y="3039618"/>
            <a:ext cx="2971800" cy="3333750"/>
          </a:xfrm>
          <a:prstGeom prst="rect">
            <a:avLst/>
          </a:prstGeom>
        </p:spPr>
      </p:pic>
    </p:spTree>
    <p:extLst>
      <p:ext uri="{BB962C8B-B14F-4D97-AF65-F5344CB8AC3E}">
        <p14:creationId xmlns:p14="http://schemas.microsoft.com/office/powerpoint/2010/main" val="2701822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3A08-DEA7-4025-AB56-CFA4EA2C4085}"/>
              </a:ext>
            </a:extLst>
          </p:cNvPr>
          <p:cNvSpPr>
            <a:spLocks noGrp="1"/>
          </p:cNvSpPr>
          <p:nvPr>
            <p:ph type="title"/>
          </p:nvPr>
        </p:nvSpPr>
        <p:spPr>
          <a:xfrm>
            <a:off x="731520" y="484632"/>
            <a:ext cx="10396728" cy="1609344"/>
          </a:xfr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a:lstStyle/>
          <a:p>
            <a:r>
              <a:rPr lang="en-US" dirty="0">
                <a:solidFill>
                  <a:schemeClr val="bg1"/>
                </a:solidFill>
              </a:rPr>
              <a:t>Knowing the rules.</a:t>
            </a:r>
          </a:p>
        </p:txBody>
      </p:sp>
      <p:sp>
        <p:nvSpPr>
          <p:cNvPr id="3" name="Content Placeholder 2">
            <a:extLst>
              <a:ext uri="{FF2B5EF4-FFF2-40B4-BE49-F238E27FC236}">
                <a16:creationId xmlns:a16="http://schemas.microsoft.com/office/drawing/2014/main" id="{1473FE4D-CC50-46C0-94AA-51B487640E6C}"/>
              </a:ext>
            </a:extLst>
          </p:cNvPr>
          <p:cNvSpPr>
            <a:spLocks noGrp="1"/>
          </p:cNvSpPr>
          <p:nvPr>
            <p:ph idx="1"/>
          </p:nvPr>
        </p:nvSpPr>
        <p:spPr>
          <a:xfrm>
            <a:off x="731520" y="2326576"/>
            <a:ext cx="10675620" cy="3845624"/>
          </a:xfrm>
        </p:spPr>
        <p:txBody>
          <a:bodyPr>
            <a:normAutofit lnSpcReduction="10000"/>
          </a:bodyPr>
          <a:lstStyle/>
          <a:p>
            <a:r>
              <a:rPr lang="en-US" sz="2400" b="1" dirty="0"/>
              <a:t>Gum?  </a:t>
            </a:r>
            <a:r>
              <a:rPr lang="en-US" sz="2400" dirty="0"/>
              <a:t>It’s up to each teacher.</a:t>
            </a:r>
          </a:p>
          <a:p>
            <a:r>
              <a:rPr lang="en-US" sz="2400" b="1" dirty="0"/>
              <a:t>Phone?  </a:t>
            </a:r>
            <a:r>
              <a:rPr lang="en-US" sz="2400" dirty="0"/>
              <a:t>Phone will be turned in at the beginning of each class or turned off and put away.  If they are seen, they will be picked up, and you will have to pay to get it back.</a:t>
            </a:r>
          </a:p>
          <a:p>
            <a:r>
              <a:rPr lang="en-US" sz="2400" b="1" dirty="0"/>
              <a:t>Policy on Bullying?  </a:t>
            </a:r>
            <a:r>
              <a:rPr lang="en-US" sz="2400" dirty="0"/>
              <a:t>We are a zero-tolerance campus.  Reports may be made to a teacher, counselor or principal.  There is a bullying report form on the school website.</a:t>
            </a:r>
          </a:p>
          <a:p>
            <a:r>
              <a:rPr lang="en-US" sz="2400" b="1" dirty="0"/>
              <a:t>Cheating?  </a:t>
            </a:r>
            <a:r>
              <a:rPr lang="en-US" sz="2400" dirty="0"/>
              <a:t>May result in loss of NJHS eligibility</a:t>
            </a:r>
          </a:p>
          <a:p>
            <a:r>
              <a:rPr lang="en-US" sz="2400" b="1" dirty="0"/>
              <a:t>Technology?  </a:t>
            </a:r>
            <a:r>
              <a:rPr lang="en-US" sz="2400" dirty="0"/>
              <a:t>You still get iPads to use during the day in all of your classes.  Failure to follow the rules will result in the loss of this privilege.</a:t>
            </a:r>
          </a:p>
          <a:p>
            <a:endParaRPr lang="en-US" dirty="0"/>
          </a:p>
        </p:txBody>
      </p:sp>
      <p:sp>
        <p:nvSpPr>
          <p:cNvPr id="4" name="TextBox 3">
            <a:extLst>
              <a:ext uri="{FF2B5EF4-FFF2-40B4-BE49-F238E27FC236}">
                <a16:creationId xmlns:a16="http://schemas.microsoft.com/office/drawing/2014/main" id="{B9A5FC3C-2297-4D08-98CF-058CB5DD5C82}"/>
              </a:ext>
            </a:extLst>
          </p:cNvPr>
          <p:cNvSpPr txBox="1"/>
          <p:nvPr/>
        </p:nvSpPr>
        <p:spPr>
          <a:xfrm rot="1305819">
            <a:off x="8036599" y="772997"/>
            <a:ext cx="3266413" cy="1477328"/>
          </a:xfrm>
          <a:prstGeom prst="rect">
            <a:avLst/>
          </a:prstGeom>
          <a:solidFill>
            <a:schemeClr val="accent1"/>
          </a:solidFill>
          <a:effectLst>
            <a:glow rad="228600">
              <a:schemeClr val="accent6">
                <a:satMod val="175000"/>
                <a:alpha val="40000"/>
              </a:schemeClr>
            </a:glow>
          </a:effectLst>
        </p:spPr>
        <p:txBody>
          <a:bodyPr wrap="square" rtlCol="0">
            <a:spAutoFit/>
          </a:bodyPr>
          <a:lstStyle/>
          <a:p>
            <a:pPr algn="ctr"/>
            <a:r>
              <a:rPr lang="en-US" dirty="0">
                <a:solidFill>
                  <a:schemeClr val="bg1"/>
                </a:solidFill>
              </a:rPr>
              <a:t>SELF-ADVOCATE TIP:  Many rules are general and in the student handbook.  Teachers may also each have their own rules for their classroom.</a:t>
            </a:r>
          </a:p>
        </p:txBody>
      </p:sp>
      <p:sp>
        <p:nvSpPr>
          <p:cNvPr id="5" name="Slide Number Placeholder 4">
            <a:extLst>
              <a:ext uri="{FF2B5EF4-FFF2-40B4-BE49-F238E27FC236}">
                <a16:creationId xmlns:a16="http://schemas.microsoft.com/office/drawing/2014/main" id="{90CFF401-0414-4823-A6C5-424331A2B51B}"/>
              </a:ext>
            </a:extLst>
          </p:cNvPr>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199320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DEBB-3D51-4B6E-B6FC-2947F058EAE8}"/>
              </a:ext>
            </a:extLst>
          </p:cNvPr>
          <p:cNvSpPr>
            <a:spLocks noGrp="1"/>
          </p:cNvSpPr>
          <p:nvPr>
            <p:ph type="title"/>
          </p:nvPr>
        </p:nvSpPr>
        <p:spPr>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a:lstStyle/>
          <a:p>
            <a:r>
              <a:rPr lang="en-US" dirty="0">
                <a:solidFill>
                  <a:schemeClr val="bg1"/>
                </a:solidFill>
              </a:rPr>
              <a:t>Dress code</a:t>
            </a:r>
          </a:p>
        </p:txBody>
      </p:sp>
      <p:sp>
        <p:nvSpPr>
          <p:cNvPr id="3" name="Content Placeholder 2">
            <a:extLst>
              <a:ext uri="{FF2B5EF4-FFF2-40B4-BE49-F238E27FC236}">
                <a16:creationId xmlns:a16="http://schemas.microsoft.com/office/drawing/2014/main" id="{627FE747-DBC7-46A0-ACBA-05DF66C2F288}"/>
              </a:ext>
            </a:extLst>
          </p:cNvPr>
          <p:cNvSpPr>
            <a:spLocks noGrp="1"/>
          </p:cNvSpPr>
          <p:nvPr>
            <p:ph idx="1"/>
          </p:nvPr>
        </p:nvSpPr>
        <p:spPr/>
        <p:txBody>
          <a:bodyPr/>
          <a:lstStyle/>
          <a:p>
            <a:r>
              <a:rPr lang="en-US" dirty="0"/>
              <a:t>Full list in the Student Handbook online</a:t>
            </a:r>
          </a:p>
          <a:p>
            <a:r>
              <a:rPr lang="en-US" dirty="0"/>
              <a:t>Male Hair - The length and bulk of the hair will be such that it does not present a ragged, excessively unkempt, or extreme appearance. The hair when combed will not fall over the ears or eyebrows or fall below the collar. There will be no unnatural streaks or letters/designs in hair. The face will be clean - shaven. </a:t>
            </a:r>
          </a:p>
          <a:p>
            <a:r>
              <a:rPr lang="en-US" dirty="0"/>
              <a:t>No shorts or dresses shorter than 4 inches above knee. Holes in jeans must comply with the 4-inch rule. </a:t>
            </a:r>
          </a:p>
          <a:p>
            <a:r>
              <a:rPr lang="en-US" dirty="0"/>
              <a:t>Caps and hoodies may be worn on school property before and after school if they are worn correctly (caps not turned back or to the side). Caps, hoodies or hats may not be worn in the school building during the school day. </a:t>
            </a:r>
          </a:p>
          <a:p>
            <a:r>
              <a:rPr lang="en-US" dirty="0"/>
              <a:t>No tank tops, muscle shirts, halter-tops, spaghetti straps or cut – away shirts are allowed. Material must cover 2” on shoulder.</a:t>
            </a:r>
          </a:p>
          <a:p>
            <a:endParaRPr lang="en-US" dirty="0"/>
          </a:p>
        </p:txBody>
      </p:sp>
      <p:sp>
        <p:nvSpPr>
          <p:cNvPr id="4" name="TextBox 3">
            <a:extLst>
              <a:ext uri="{FF2B5EF4-FFF2-40B4-BE49-F238E27FC236}">
                <a16:creationId xmlns:a16="http://schemas.microsoft.com/office/drawing/2014/main" id="{87B3BD6C-3E79-45FC-936C-3E91063DA53E}"/>
              </a:ext>
            </a:extLst>
          </p:cNvPr>
          <p:cNvSpPr txBox="1"/>
          <p:nvPr/>
        </p:nvSpPr>
        <p:spPr>
          <a:xfrm rot="1305819">
            <a:off x="8337052" y="1268323"/>
            <a:ext cx="3266413" cy="646331"/>
          </a:xfrm>
          <a:prstGeom prst="rect">
            <a:avLst/>
          </a:prstGeom>
          <a:solidFill>
            <a:schemeClr val="accent1"/>
          </a:solidFill>
          <a:effectLst>
            <a:glow rad="228600">
              <a:schemeClr val="accent6">
                <a:satMod val="175000"/>
                <a:alpha val="40000"/>
              </a:schemeClr>
            </a:glow>
          </a:effectLst>
        </p:spPr>
        <p:txBody>
          <a:bodyPr wrap="square" rtlCol="0">
            <a:spAutoFit/>
          </a:bodyPr>
          <a:lstStyle/>
          <a:p>
            <a:pPr algn="ctr"/>
            <a:r>
              <a:rPr lang="en-US" dirty="0">
                <a:solidFill>
                  <a:schemeClr val="bg1"/>
                </a:solidFill>
              </a:rPr>
              <a:t>SELF-ADVOCATE TIP:  When in doubt, don’t wear it!</a:t>
            </a:r>
          </a:p>
        </p:txBody>
      </p:sp>
      <p:sp>
        <p:nvSpPr>
          <p:cNvPr id="5" name="Slide Number Placeholder 4">
            <a:extLst>
              <a:ext uri="{FF2B5EF4-FFF2-40B4-BE49-F238E27FC236}">
                <a16:creationId xmlns:a16="http://schemas.microsoft.com/office/drawing/2014/main" id="{B3C68089-99E7-40AF-BC87-13209D1D0F6C}"/>
              </a:ext>
            </a:extLst>
          </p:cNvPr>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3373827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AE996-36CE-4607-9367-D240F0684D53}"/>
              </a:ext>
            </a:extLst>
          </p:cNvPr>
          <p:cNvSpPr>
            <a:spLocks noGrp="1"/>
          </p:cNvSpPr>
          <p:nvPr>
            <p:ph type="title"/>
          </p:nvPr>
        </p:nvSpPr>
        <p:spPr>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a:lstStyle/>
          <a:p>
            <a:r>
              <a:rPr lang="en-US" dirty="0">
                <a:solidFill>
                  <a:schemeClr val="bg1"/>
                </a:solidFill>
              </a:rPr>
              <a:t>classes</a:t>
            </a:r>
          </a:p>
        </p:txBody>
      </p:sp>
      <p:sp>
        <p:nvSpPr>
          <p:cNvPr id="3" name="Content Placeholder 2">
            <a:extLst>
              <a:ext uri="{FF2B5EF4-FFF2-40B4-BE49-F238E27FC236}">
                <a16:creationId xmlns:a16="http://schemas.microsoft.com/office/drawing/2014/main" id="{B4D4899E-B343-4152-812C-35EE56A79FF4}"/>
              </a:ext>
            </a:extLst>
          </p:cNvPr>
          <p:cNvSpPr>
            <a:spLocks noGrp="1"/>
          </p:cNvSpPr>
          <p:nvPr>
            <p:ph idx="1"/>
          </p:nvPr>
        </p:nvSpPr>
        <p:spPr>
          <a:xfrm>
            <a:off x="1069848" y="2121408"/>
            <a:ext cx="10696884" cy="4050792"/>
          </a:xfrm>
        </p:spPr>
        <p:txBody>
          <a:bodyPr>
            <a:noAutofit/>
          </a:bodyPr>
          <a:lstStyle/>
          <a:p>
            <a:r>
              <a:rPr lang="en-US" sz="2400" dirty="0"/>
              <a:t>English Language Arts and Reading (90 minutes)</a:t>
            </a:r>
          </a:p>
          <a:p>
            <a:r>
              <a:rPr lang="en-US" sz="2400" dirty="0"/>
              <a:t>Math (90 minutes)</a:t>
            </a:r>
          </a:p>
          <a:p>
            <a:r>
              <a:rPr lang="en-US" sz="2400" dirty="0"/>
              <a:t>45 minutes each:</a:t>
            </a:r>
          </a:p>
          <a:p>
            <a:pPr lvl="1"/>
            <a:r>
              <a:rPr lang="en-US" sz="2200" dirty="0"/>
              <a:t>History</a:t>
            </a:r>
          </a:p>
          <a:p>
            <a:pPr lvl="1"/>
            <a:r>
              <a:rPr lang="en-US" sz="2200" dirty="0"/>
              <a:t>Science</a:t>
            </a:r>
          </a:p>
          <a:p>
            <a:pPr lvl="1"/>
            <a:r>
              <a:rPr lang="en-US" sz="2200" dirty="0"/>
              <a:t>PE</a:t>
            </a:r>
          </a:p>
          <a:p>
            <a:pPr lvl="1"/>
            <a:r>
              <a:rPr lang="en-US" sz="2200" dirty="0"/>
              <a:t>Band</a:t>
            </a:r>
          </a:p>
        </p:txBody>
      </p:sp>
      <p:sp>
        <p:nvSpPr>
          <p:cNvPr id="4" name="TextBox 3">
            <a:extLst>
              <a:ext uri="{FF2B5EF4-FFF2-40B4-BE49-F238E27FC236}">
                <a16:creationId xmlns:a16="http://schemas.microsoft.com/office/drawing/2014/main" id="{4F39C708-DCAF-4223-ACA9-329DFAA69319}"/>
              </a:ext>
            </a:extLst>
          </p:cNvPr>
          <p:cNvSpPr txBox="1"/>
          <p:nvPr/>
        </p:nvSpPr>
        <p:spPr>
          <a:xfrm rot="1305819">
            <a:off x="8394203" y="1408639"/>
            <a:ext cx="3266413" cy="1200329"/>
          </a:xfrm>
          <a:prstGeom prst="rect">
            <a:avLst/>
          </a:prstGeom>
          <a:solidFill>
            <a:schemeClr val="accent1"/>
          </a:solidFill>
          <a:effectLst>
            <a:glow rad="228600">
              <a:schemeClr val="accent6">
                <a:satMod val="175000"/>
                <a:alpha val="40000"/>
              </a:schemeClr>
            </a:glow>
          </a:effectLst>
        </p:spPr>
        <p:txBody>
          <a:bodyPr wrap="square" rtlCol="0">
            <a:spAutoFit/>
          </a:bodyPr>
          <a:lstStyle/>
          <a:p>
            <a:pPr algn="ctr"/>
            <a:r>
              <a:rPr lang="en-US" dirty="0">
                <a:solidFill>
                  <a:schemeClr val="bg1"/>
                </a:solidFill>
              </a:rPr>
              <a:t>SELF-ADVOCATE TIP:  Use your class time wisely, and it may help you have less homework to do after school.</a:t>
            </a:r>
          </a:p>
        </p:txBody>
      </p:sp>
      <p:sp>
        <p:nvSpPr>
          <p:cNvPr id="5" name="Slide Number Placeholder 4">
            <a:extLst>
              <a:ext uri="{FF2B5EF4-FFF2-40B4-BE49-F238E27FC236}">
                <a16:creationId xmlns:a16="http://schemas.microsoft.com/office/drawing/2014/main" id="{59B6F17E-1A9E-408A-B0D9-E19695CD8BCF}"/>
              </a:ext>
            </a:extLst>
          </p:cNvPr>
          <p:cNvSpPr>
            <a:spLocks noGrp="1"/>
          </p:cNvSpPr>
          <p:nvPr>
            <p:ph type="sldNum" sz="quarter" idx="12"/>
          </p:nvPr>
        </p:nvSpPr>
        <p:spPr/>
        <p:txBody>
          <a:bodyPr/>
          <a:lstStyle/>
          <a:p>
            <a:fld id="{4FAB73BC-B049-4115-A692-8D63A059BFB8}" type="slidenum">
              <a:rPr lang="en-US" smtClean="0"/>
              <a:t>14</a:t>
            </a:fld>
            <a:endParaRPr lang="en-US" dirty="0"/>
          </a:p>
        </p:txBody>
      </p:sp>
      <p:pic>
        <p:nvPicPr>
          <p:cNvPr id="8" name="Picture 7">
            <a:extLst>
              <a:ext uri="{FF2B5EF4-FFF2-40B4-BE49-F238E27FC236}">
                <a16:creationId xmlns:a16="http://schemas.microsoft.com/office/drawing/2014/main" id="{3BEAA870-3C31-453E-A9A0-DCC6F98DD34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321742" y="2983230"/>
            <a:ext cx="4115320" cy="2034540"/>
          </a:xfrm>
          <a:prstGeom prst="rect">
            <a:avLst/>
          </a:prstGeom>
        </p:spPr>
      </p:pic>
    </p:spTree>
    <p:extLst>
      <p:ext uri="{BB962C8B-B14F-4D97-AF65-F5344CB8AC3E}">
        <p14:creationId xmlns:p14="http://schemas.microsoft.com/office/powerpoint/2010/main" val="4116262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67F88F4-9DC4-4735-B994-14BD8192636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33999" y="790233"/>
            <a:ext cx="6882269" cy="5287795"/>
          </a:xfrm>
          <a:prstGeom prst="rect">
            <a:avLst/>
          </a:prstGeom>
        </p:spPr>
      </p:pic>
      <p:grpSp>
        <p:nvGrpSpPr>
          <p:cNvPr id="14" name="Group 13">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9B01A94E-F823-4EDC-8FA8-8BD60658B44A}"/>
              </a:ext>
            </a:extLst>
          </p:cNvPr>
          <p:cNvSpPr>
            <a:spLocks noGrp="1"/>
          </p:cNvSpPr>
          <p:nvPr>
            <p:ph type="title"/>
          </p:nvPr>
        </p:nvSpPr>
        <p:spPr>
          <a:xfrm>
            <a:off x="8156350" y="484632"/>
            <a:ext cx="3544035" cy="1609344"/>
          </a:xfrm>
          <a:ln>
            <a:noFill/>
          </a:ln>
        </p:spPr>
        <p:txBody>
          <a:bodyPr>
            <a:noAutofit/>
          </a:bodyPr>
          <a:lstStyle/>
          <a:p>
            <a:r>
              <a:rPr lang="en-US" sz="6600" dirty="0"/>
              <a:t>STAAR Tests</a:t>
            </a:r>
          </a:p>
        </p:txBody>
      </p:sp>
      <p:sp>
        <p:nvSpPr>
          <p:cNvPr id="3" name="Content Placeholder 2">
            <a:extLst>
              <a:ext uri="{FF2B5EF4-FFF2-40B4-BE49-F238E27FC236}">
                <a16:creationId xmlns:a16="http://schemas.microsoft.com/office/drawing/2014/main" id="{9CA9232E-1670-44C7-8672-0B10584CCCAB}"/>
              </a:ext>
            </a:extLst>
          </p:cNvPr>
          <p:cNvSpPr>
            <a:spLocks noGrp="1"/>
          </p:cNvSpPr>
          <p:nvPr>
            <p:ph idx="1"/>
          </p:nvPr>
        </p:nvSpPr>
        <p:spPr>
          <a:xfrm>
            <a:off x="8156351" y="2121408"/>
            <a:ext cx="3544034" cy="4050792"/>
          </a:xfrm>
        </p:spPr>
        <p:txBody>
          <a:bodyPr>
            <a:normAutofit/>
          </a:bodyPr>
          <a:lstStyle/>
          <a:p>
            <a:r>
              <a:rPr lang="en-US" sz="1600" b="1" dirty="0"/>
              <a:t>6</a:t>
            </a:r>
            <a:r>
              <a:rPr lang="en-US" sz="1600" b="1" baseline="30000" dirty="0"/>
              <a:t>th</a:t>
            </a:r>
            <a:r>
              <a:rPr lang="en-US" sz="1600" b="1" dirty="0"/>
              <a:t> Grade</a:t>
            </a:r>
          </a:p>
          <a:p>
            <a:pPr lvl="1"/>
            <a:r>
              <a:rPr lang="en-US" sz="1600" dirty="0"/>
              <a:t>Reading</a:t>
            </a:r>
          </a:p>
          <a:p>
            <a:pPr lvl="1"/>
            <a:r>
              <a:rPr lang="en-US" sz="1600" dirty="0"/>
              <a:t>Math</a:t>
            </a:r>
          </a:p>
          <a:p>
            <a:r>
              <a:rPr lang="en-US" sz="1600" b="1" dirty="0"/>
              <a:t>7</a:t>
            </a:r>
            <a:r>
              <a:rPr lang="en-US" sz="1600" b="1" baseline="30000" dirty="0"/>
              <a:t>th</a:t>
            </a:r>
            <a:r>
              <a:rPr lang="en-US" sz="1600" b="1" dirty="0"/>
              <a:t> Grade</a:t>
            </a:r>
          </a:p>
          <a:p>
            <a:pPr lvl="1"/>
            <a:r>
              <a:rPr lang="en-US" sz="1600" dirty="0"/>
              <a:t>Reading</a:t>
            </a:r>
          </a:p>
          <a:p>
            <a:pPr lvl="1"/>
            <a:r>
              <a:rPr lang="en-US" sz="1600" dirty="0"/>
              <a:t>Writing</a:t>
            </a:r>
          </a:p>
          <a:p>
            <a:pPr lvl="1"/>
            <a:r>
              <a:rPr lang="en-US" sz="1600" dirty="0"/>
              <a:t>Math</a:t>
            </a:r>
          </a:p>
          <a:p>
            <a:r>
              <a:rPr lang="en-US" sz="1600" b="1" dirty="0"/>
              <a:t>8</a:t>
            </a:r>
            <a:r>
              <a:rPr lang="en-US" sz="1600" b="1" baseline="30000" dirty="0"/>
              <a:t>th</a:t>
            </a:r>
            <a:r>
              <a:rPr lang="en-US" sz="1600" b="1" dirty="0"/>
              <a:t> Grade</a:t>
            </a:r>
          </a:p>
          <a:p>
            <a:pPr lvl="1"/>
            <a:r>
              <a:rPr lang="en-US" sz="1600" dirty="0"/>
              <a:t>Reading</a:t>
            </a:r>
          </a:p>
          <a:p>
            <a:pPr lvl="1"/>
            <a:r>
              <a:rPr lang="en-US" sz="1600" dirty="0"/>
              <a:t>Math</a:t>
            </a:r>
          </a:p>
          <a:p>
            <a:pPr lvl="1"/>
            <a:r>
              <a:rPr lang="en-US" sz="1600" dirty="0"/>
              <a:t>Social Studies</a:t>
            </a:r>
          </a:p>
          <a:p>
            <a:pPr lvl="1"/>
            <a:r>
              <a:rPr lang="en-US" sz="1600" dirty="0"/>
              <a:t>Science</a:t>
            </a:r>
          </a:p>
        </p:txBody>
      </p:sp>
      <p:sp>
        <p:nvSpPr>
          <p:cNvPr id="4" name="Slide Number Placeholder 3">
            <a:extLst>
              <a:ext uri="{FF2B5EF4-FFF2-40B4-BE49-F238E27FC236}">
                <a16:creationId xmlns:a16="http://schemas.microsoft.com/office/drawing/2014/main" id="{31AC2215-153A-4D62-8C4A-4D1960910DEC}"/>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15</a:t>
            </a:fld>
            <a:endParaRPr lang="en-US"/>
          </a:p>
        </p:txBody>
      </p:sp>
    </p:spTree>
    <p:extLst>
      <p:ext uri="{BB962C8B-B14F-4D97-AF65-F5344CB8AC3E}">
        <p14:creationId xmlns:p14="http://schemas.microsoft.com/office/powerpoint/2010/main" val="3274150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177A6-E2A2-465F-B9A1-A8ED6CE7B858}"/>
              </a:ext>
            </a:extLst>
          </p:cNvPr>
          <p:cNvSpPr>
            <a:spLocks noGrp="1"/>
          </p:cNvSpPr>
          <p:nvPr>
            <p:ph type="title"/>
          </p:nvPr>
        </p:nvSpPr>
        <p:spPr>
          <a:xfrm>
            <a:off x="662940" y="484632"/>
            <a:ext cx="10465308" cy="1609344"/>
          </a:xfr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a:normAutofit/>
          </a:bodyPr>
          <a:lstStyle/>
          <a:p>
            <a:r>
              <a:rPr lang="en-US" sz="6600" dirty="0">
                <a:solidFill>
                  <a:schemeClr val="bg1"/>
                </a:solidFill>
              </a:rPr>
              <a:t>Lunch Time</a:t>
            </a:r>
          </a:p>
        </p:txBody>
      </p:sp>
      <p:sp>
        <p:nvSpPr>
          <p:cNvPr id="3" name="Content Placeholder 2">
            <a:extLst>
              <a:ext uri="{FF2B5EF4-FFF2-40B4-BE49-F238E27FC236}">
                <a16:creationId xmlns:a16="http://schemas.microsoft.com/office/drawing/2014/main" id="{A63617E9-12D6-4089-933D-008D2338559D}"/>
              </a:ext>
            </a:extLst>
          </p:cNvPr>
          <p:cNvSpPr>
            <a:spLocks noGrp="1"/>
          </p:cNvSpPr>
          <p:nvPr>
            <p:ph idx="1"/>
          </p:nvPr>
        </p:nvSpPr>
        <p:spPr>
          <a:xfrm>
            <a:off x="662941" y="2121408"/>
            <a:ext cx="8864518" cy="4050792"/>
          </a:xfrm>
        </p:spPr>
        <p:txBody>
          <a:bodyPr>
            <a:normAutofit/>
          </a:bodyPr>
          <a:lstStyle/>
          <a:p>
            <a:r>
              <a:rPr lang="en-US" sz="2400" dirty="0"/>
              <a:t>12:32-1:03pm</a:t>
            </a:r>
          </a:p>
          <a:p>
            <a:r>
              <a:rPr lang="en-US" sz="2400" dirty="0"/>
              <a:t>You may sit with other grades.</a:t>
            </a:r>
          </a:p>
          <a:p>
            <a:r>
              <a:rPr lang="en-US" sz="2400" dirty="0"/>
              <a:t>If you see someone sitting alone a lot, be kind and invite them to your group.</a:t>
            </a:r>
          </a:p>
          <a:p>
            <a:r>
              <a:rPr lang="en-US" sz="2400" dirty="0"/>
              <a:t>Bigger portions</a:t>
            </a:r>
          </a:p>
          <a:p>
            <a:r>
              <a:rPr lang="en-US" sz="2400" dirty="0"/>
              <a:t>You travel across the street together.  WATCH FOR CARS!</a:t>
            </a:r>
          </a:p>
          <a:p>
            <a:r>
              <a:rPr lang="en-US" sz="2400" dirty="0"/>
              <a:t>You are allowed to bring your own lunch, but you must always take a tray.</a:t>
            </a:r>
          </a:p>
          <a:p>
            <a:r>
              <a:rPr lang="en-US" sz="2400" dirty="0"/>
              <a:t>Open-campus starts in high school.</a:t>
            </a:r>
          </a:p>
        </p:txBody>
      </p:sp>
      <p:sp>
        <p:nvSpPr>
          <p:cNvPr id="4" name="TextBox 3">
            <a:extLst>
              <a:ext uri="{FF2B5EF4-FFF2-40B4-BE49-F238E27FC236}">
                <a16:creationId xmlns:a16="http://schemas.microsoft.com/office/drawing/2014/main" id="{72BE79E7-4B67-4C2D-96B6-20C6832BDEEC}"/>
              </a:ext>
            </a:extLst>
          </p:cNvPr>
          <p:cNvSpPr txBox="1"/>
          <p:nvPr/>
        </p:nvSpPr>
        <p:spPr>
          <a:xfrm rot="1305819">
            <a:off x="8394203" y="993144"/>
            <a:ext cx="3266413" cy="2031325"/>
          </a:xfrm>
          <a:prstGeom prst="rect">
            <a:avLst/>
          </a:prstGeom>
          <a:solidFill>
            <a:schemeClr val="accent1"/>
          </a:solidFill>
          <a:effectLst>
            <a:glow rad="228600">
              <a:schemeClr val="accent6">
                <a:satMod val="175000"/>
                <a:alpha val="40000"/>
              </a:schemeClr>
            </a:glow>
          </a:effectLst>
        </p:spPr>
        <p:txBody>
          <a:bodyPr wrap="square" rtlCol="0">
            <a:spAutoFit/>
          </a:bodyPr>
          <a:lstStyle/>
          <a:p>
            <a:pPr algn="ctr"/>
            <a:r>
              <a:rPr lang="en-US" dirty="0">
                <a:solidFill>
                  <a:schemeClr val="bg1"/>
                </a:solidFill>
              </a:rPr>
              <a:t>SELF-ADVOCATE TIP:  Lunch can be the hardest time for some students, especially when they are new.  This is a great opportunity to meet new friends and help others not feel alone.</a:t>
            </a:r>
          </a:p>
        </p:txBody>
      </p:sp>
      <p:sp>
        <p:nvSpPr>
          <p:cNvPr id="5" name="Slide Number Placeholder 4">
            <a:extLst>
              <a:ext uri="{FF2B5EF4-FFF2-40B4-BE49-F238E27FC236}">
                <a16:creationId xmlns:a16="http://schemas.microsoft.com/office/drawing/2014/main" id="{17F97F2E-DFA4-4EE5-8268-D7D202028759}"/>
              </a:ext>
            </a:extLst>
          </p:cNvPr>
          <p:cNvSpPr>
            <a:spLocks noGrp="1"/>
          </p:cNvSpPr>
          <p:nvPr>
            <p:ph type="sldNum" sz="quarter" idx="12"/>
          </p:nvPr>
        </p:nvSpPr>
        <p:spPr/>
        <p:txBody>
          <a:bodyPr/>
          <a:lstStyle/>
          <a:p>
            <a:fld id="{4FAB73BC-B049-4115-A692-8D63A059BFB8}" type="slidenum">
              <a:rPr lang="en-US" smtClean="0"/>
              <a:t>16</a:t>
            </a:fld>
            <a:endParaRPr lang="en-US" dirty="0"/>
          </a:p>
        </p:txBody>
      </p:sp>
      <p:pic>
        <p:nvPicPr>
          <p:cNvPr id="11" name="Picture 10" descr="A close up of a logo&#10;&#10;Description generated with very high confidence">
            <a:extLst>
              <a:ext uri="{FF2B5EF4-FFF2-40B4-BE49-F238E27FC236}">
                <a16:creationId xmlns:a16="http://schemas.microsoft.com/office/drawing/2014/main" id="{09DE7E77-5C6A-4FAF-BAB9-06FA92C20B7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938260" y="3784753"/>
            <a:ext cx="2372868" cy="2670593"/>
          </a:xfrm>
          <a:prstGeom prst="rect">
            <a:avLst/>
          </a:prstGeom>
        </p:spPr>
      </p:pic>
    </p:spTree>
    <p:extLst>
      <p:ext uri="{BB962C8B-B14F-4D97-AF65-F5344CB8AC3E}">
        <p14:creationId xmlns:p14="http://schemas.microsoft.com/office/powerpoint/2010/main" val="1902235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858A-B697-4E56-8DA6-D6AC91940427}"/>
              </a:ext>
            </a:extLst>
          </p:cNvPr>
          <p:cNvSpPr>
            <a:spLocks noGrp="1"/>
          </p:cNvSpPr>
          <p:nvPr>
            <p:ph type="title"/>
          </p:nvPr>
        </p:nvSpPr>
        <p:spPr>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a:normAutofit/>
          </a:bodyPr>
          <a:lstStyle/>
          <a:p>
            <a:r>
              <a:rPr lang="en-US" sz="6600" dirty="0">
                <a:solidFill>
                  <a:schemeClr val="bg1"/>
                </a:solidFill>
              </a:rPr>
              <a:t>PE Time</a:t>
            </a:r>
          </a:p>
        </p:txBody>
      </p:sp>
      <p:sp>
        <p:nvSpPr>
          <p:cNvPr id="3" name="Content Placeholder 2">
            <a:extLst>
              <a:ext uri="{FF2B5EF4-FFF2-40B4-BE49-F238E27FC236}">
                <a16:creationId xmlns:a16="http://schemas.microsoft.com/office/drawing/2014/main" id="{05FD22E9-7B32-4BF1-9B29-BD542D7A754F}"/>
              </a:ext>
            </a:extLst>
          </p:cNvPr>
          <p:cNvSpPr>
            <a:spLocks noGrp="1"/>
          </p:cNvSpPr>
          <p:nvPr>
            <p:ph idx="1"/>
          </p:nvPr>
        </p:nvSpPr>
        <p:spPr/>
        <p:txBody>
          <a:bodyPr>
            <a:normAutofit/>
          </a:bodyPr>
          <a:lstStyle/>
          <a:p>
            <a:r>
              <a:rPr lang="en-US" sz="3600" dirty="0"/>
              <a:t>No changing clothes</a:t>
            </a:r>
          </a:p>
          <a:p>
            <a:r>
              <a:rPr lang="en-US" sz="3600" dirty="0"/>
              <a:t>Do not need special shoes</a:t>
            </a:r>
          </a:p>
          <a:p>
            <a:r>
              <a:rPr lang="en-US" sz="3600" dirty="0"/>
              <a:t>No UIL athletic participation until 7</a:t>
            </a:r>
            <a:r>
              <a:rPr lang="en-US" sz="3600" baseline="30000" dirty="0"/>
              <a:t>th</a:t>
            </a:r>
            <a:r>
              <a:rPr lang="en-US" sz="3600" dirty="0"/>
              <a:t> grade</a:t>
            </a:r>
          </a:p>
        </p:txBody>
      </p:sp>
      <p:sp>
        <p:nvSpPr>
          <p:cNvPr id="4" name="TextBox 3">
            <a:extLst>
              <a:ext uri="{FF2B5EF4-FFF2-40B4-BE49-F238E27FC236}">
                <a16:creationId xmlns:a16="http://schemas.microsoft.com/office/drawing/2014/main" id="{BA879B9A-8F6F-4FDF-ABAF-F04FACCF3449}"/>
              </a:ext>
            </a:extLst>
          </p:cNvPr>
          <p:cNvSpPr txBox="1"/>
          <p:nvPr/>
        </p:nvSpPr>
        <p:spPr>
          <a:xfrm rot="1305819">
            <a:off x="8394203" y="1408643"/>
            <a:ext cx="3266413" cy="1200329"/>
          </a:xfrm>
          <a:prstGeom prst="rect">
            <a:avLst/>
          </a:prstGeom>
          <a:solidFill>
            <a:schemeClr val="accent1"/>
          </a:solidFill>
          <a:effectLst>
            <a:glow rad="228600">
              <a:schemeClr val="accent6">
                <a:satMod val="175000"/>
                <a:alpha val="40000"/>
              </a:schemeClr>
            </a:glow>
          </a:effectLst>
        </p:spPr>
        <p:txBody>
          <a:bodyPr wrap="square" rtlCol="0">
            <a:spAutoFit/>
          </a:bodyPr>
          <a:lstStyle/>
          <a:p>
            <a:pPr algn="ctr"/>
            <a:r>
              <a:rPr lang="en-US" dirty="0">
                <a:solidFill>
                  <a:schemeClr val="bg1"/>
                </a:solidFill>
              </a:rPr>
              <a:t>SELF-ADVOCATE TIP:  Avoid the drama.  PE seems to be the magic hour for hurt feelings and cliques.</a:t>
            </a:r>
          </a:p>
        </p:txBody>
      </p:sp>
      <p:sp>
        <p:nvSpPr>
          <p:cNvPr id="5" name="Slide Number Placeholder 4">
            <a:extLst>
              <a:ext uri="{FF2B5EF4-FFF2-40B4-BE49-F238E27FC236}">
                <a16:creationId xmlns:a16="http://schemas.microsoft.com/office/drawing/2014/main" id="{B5082030-68D8-4CB7-84F5-2B3D4331FE59}"/>
              </a:ext>
            </a:extLst>
          </p:cNvPr>
          <p:cNvSpPr>
            <a:spLocks noGrp="1"/>
          </p:cNvSpPr>
          <p:nvPr>
            <p:ph type="sldNum" sz="quarter" idx="12"/>
          </p:nvPr>
        </p:nvSpPr>
        <p:spPr/>
        <p:txBody>
          <a:bodyPr/>
          <a:lstStyle/>
          <a:p>
            <a:fld id="{4FAB73BC-B049-4115-A692-8D63A059BFB8}" type="slidenum">
              <a:rPr lang="en-US" smtClean="0"/>
              <a:t>17</a:t>
            </a:fld>
            <a:endParaRPr lang="en-US" dirty="0"/>
          </a:p>
        </p:txBody>
      </p:sp>
      <p:pic>
        <p:nvPicPr>
          <p:cNvPr id="11" name="Picture 10" descr="A picture containing clipart&#10;&#10;Description generated with high confidence">
            <a:extLst>
              <a:ext uri="{FF2B5EF4-FFF2-40B4-BE49-F238E27FC236}">
                <a16:creationId xmlns:a16="http://schemas.microsoft.com/office/drawing/2014/main" id="{93201463-1C10-4B70-9B62-59969E79760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115578" y="4563625"/>
            <a:ext cx="4286250" cy="2026314"/>
          </a:xfrm>
          <a:prstGeom prst="rect">
            <a:avLst/>
          </a:prstGeom>
        </p:spPr>
      </p:pic>
      <p:pic>
        <p:nvPicPr>
          <p:cNvPr id="14" name="Picture 13" descr="A picture containing clipart&#10;&#10;Description generated with very high confidence">
            <a:extLst>
              <a:ext uri="{FF2B5EF4-FFF2-40B4-BE49-F238E27FC236}">
                <a16:creationId xmlns:a16="http://schemas.microsoft.com/office/drawing/2014/main" id="{66B52ED2-09BC-453B-8995-39B38690FD2C}"/>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433832" y="4038725"/>
            <a:ext cx="2229418" cy="2416621"/>
          </a:xfrm>
          <a:prstGeom prst="rect">
            <a:avLst/>
          </a:prstGeom>
        </p:spPr>
      </p:pic>
    </p:spTree>
    <p:extLst>
      <p:ext uri="{BB962C8B-B14F-4D97-AF65-F5344CB8AC3E}">
        <p14:creationId xmlns:p14="http://schemas.microsoft.com/office/powerpoint/2010/main" val="2031217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E76D-2808-4CA1-B642-956580560B3C}"/>
              </a:ext>
            </a:extLst>
          </p:cNvPr>
          <p:cNvSpPr>
            <a:spLocks noGrp="1"/>
          </p:cNvSpPr>
          <p:nvPr>
            <p:ph type="title"/>
          </p:nvPr>
        </p:nvSpPr>
        <p:spPr>
          <a:xfrm>
            <a:off x="594360" y="484632"/>
            <a:ext cx="10533888" cy="1609344"/>
          </a:xfr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a:lstStyle/>
          <a:p>
            <a:r>
              <a:rPr lang="en-US" dirty="0">
                <a:solidFill>
                  <a:schemeClr val="bg1"/>
                </a:solidFill>
              </a:rPr>
              <a:t>Changing classes</a:t>
            </a:r>
          </a:p>
        </p:txBody>
      </p:sp>
      <p:sp>
        <p:nvSpPr>
          <p:cNvPr id="3" name="Content Placeholder 2">
            <a:extLst>
              <a:ext uri="{FF2B5EF4-FFF2-40B4-BE49-F238E27FC236}">
                <a16:creationId xmlns:a16="http://schemas.microsoft.com/office/drawing/2014/main" id="{133A797D-7BB5-43ED-B3D2-C178E2ABF70E}"/>
              </a:ext>
            </a:extLst>
          </p:cNvPr>
          <p:cNvSpPr>
            <a:spLocks noGrp="1"/>
          </p:cNvSpPr>
          <p:nvPr>
            <p:ph idx="1"/>
          </p:nvPr>
        </p:nvSpPr>
        <p:spPr>
          <a:xfrm>
            <a:off x="505278" y="2121408"/>
            <a:ext cx="10622970" cy="4251960"/>
          </a:xfrm>
        </p:spPr>
        <p:txBody>
          <a:bodyPr>
            <a:normAutofit fontScale="85000" lnSpcReduction="20000"/>
          </a:bodyPr>
          <a:lstStyle/>
          <a:p>
            <a:r>
              <a:rPr lang="en-US" sz="2800" dirty="0"/>
              <a:t>Mixed ages… be polite.</a:t>
            </a:r>
          </a:p>
          <a:p>
            <a:r>
              <a:rPr lang="en-US" sz="2800" dirty="0"/>
              <a:t>Three-minute passing period</a:t>
            </a:r>
          </a:p>
          <a:p>
            <a:r>
              <a:rPr lang="en-US" sz="2800" dirty="0"/>
              <a:t>What if I am late?  1</a:t>
            </a:r>
            <a:r>
              <a:rPr lang="en-US" sz="2800" baseline="30000" dirty="0"/>
              <a:t>st</a:t>
            </a:r>
            <a:r>
              <a:rPr lang="en-US" sz="2800" dirty="0"/>
              <a:t> Period Only – You must go through Ms. Debbie in the office.  All other periods – Teachers keep up with those individually.  TARDIES ARE KEPT FOR EVERY CLASS, NOT JUST 2</a:t>
            </a:r>
            <a:r>
              <a:rPr lang="en-US" sz="2800" baseline="30000" dirty="0"/>
              <a:t>ND</a:t>
            </a:r>
            <a:r>
              <a:rPr lang="en-US" sz="2800" dirty="0"/>
              <a:t> PERIOD.</a:t>
            </a:r>
          </a:p>
          <a:p>
            <a:r>
              <a:rPr lang="en-US" sz="2800" dirty="0"/>
              <a:t>3 </a:t>
            </a:r>
            <a:r>
              <a:rPr lang="en-US" sz="2800" dirty="0" err="1"/>
              <a:t>Tardies</a:t>
            </a:r>
            <a:r>
              <a:rPr lang="en-US" sz="2800" dirty="0"/>
              <a:t> in one class in a six weeks = Unexcused Absences = Loss of Semester Exam Exemptions</a:t>
            </a:r>
          </a:p>
          <a:p>
            <a:r>
              <a:rPr lang="en-US" sz="2800" dirty="0"/>
              <a:t>What should you do at the end of each class before the bell rings?</a:t>
            </a:r>
          </a:p>
          <a:p>
            <a:pPr lvl="1"/>
            <a:r>
              <a:rPr lang="en-US" sz="2800" dirty="0"/>
              <a:t> Write homework down in planner.</a:t>
            </a:r>
          </a:p>
          <a:p>
            <a:pPr lvl="1"/>
            <a:r>
              <a:rPr lang="en-US" sz="2800" dirty="0"/>
              <a:t>File papers away neatly.</a:t>
            </a:r>
          </a:p>
          <a:p>
            <a:pPr lvl="1"/>
            <a:r>
              <a:rPr lang="en-US" sz="2800" dirty="0"/>
              <a:t>Check schedule for next class.</a:t>
            </a:r>
          </a:p>
          <a:p>
            <a:pPr lvl="1"/>
            <a:r>
              <a:rPr lang="en-US" sz="2800" dirty="0"/>
              <a:t>Make a plan… Bathroom? Teacher question? iPad? Water?</a:t>
            </a:r>
            <a:r>
              <a:rPr lang="en-US" dirty="0"/>
              <a:t>	</a:t>
            </a:r>
          </a:p>
        </p:txBody>
      </p:sp>
      <p:sp>
        <p:nvSpPr>
          <p:cNvPr id="4" name="TextBox 3">
            <a:extLst>
              <a:ext uri="{FF2B5EF4-FFF2-40B4-BE49-F238E27FC236}">
                <a16:creationId xmlns:a16="http://schemas.microsoft.com/office/drawing/2014/main" id="{9A227CCC-C327-469B-A184-366101D1B7CA}"/>
              </a:ext>
            </a:extLst>
          </p:cNvPr>
          <p:cNvSpPr txBox="1"/>
          <p:nvPr/>
        </p:nvSpPr>
        <p:spPr>
          <a:xfrm rot="1305819">
            <a:off x="8314193" y="1248579"/>
            <a:ext cx="3266413" cy="1200329"/>
          </a:xfrm>
          <a:prstGeom prst="rect">
            <a:avLst/>
          </a:prstGeom>
          <a:solidFill>
            <a:schemeClr val="accent1"/>
          </a:solidFill>
          <a:effectLst>
            <a:glow rad="228600">
              <a:schemeClr val="accent6">
                <a:satMod val="175000"/>
                <a:alpha val="40000"/>
              </a:schemeClr>
            </a:glow>
          </a:effectLst>
        </p:spPr>
        <p:txBody>
          <a:bodyPr wrap="square" rtlCol="0">
            <a:spAutoFit/>
          </a:bodyPr>
          <a:lstStyle/>
          <a:p>
            <a:pPr algn="ctr"/>
            <a:r>
              <a:rPr lang="en-US" dirty="0">
                <a:solidFill>
                  <a:schemeClr val="bg1"/>
                </a:solidFill>
              </a:rPr>
              <a:t>SELF-ADVOCATE TIP:  Travel with a friend.  Make a plan about where you need to go before the bell rings.</a:t>
            </a:r>
          </a:p>
        </p:txBody>
      </p:sp>
      <p:sp>
        <p:nvSpPr>
          <p:cNvPr id="5" name="Slide Number Placeholder 4">
            <a:extLst>
              <a:ext uri="{FF2B5EF4-FFF2-40B4-BE49-F238E27FC236}">
                <a16:creationId xmlns:a16="http://schemas.microsoft.com/office/drawing/2014/main" id="{05C72F8F-168E-437F-9680-39ECF34E5FCE}"/>
              </a:ext>
            </a:extLst>
          </p:cNvPr>
          <p:cNvSpPr>
            <a:spLocks noGrp="1"/>
          </p:cNvSpPr>
          <p:nvPr>
            <p:ph type="sldNum" sz="quarter" idx="12"/>
          </p:nvPr>
        </p:nvSpPr>
        <p:spPr/>
        <p:txBody>
          <a:bodyPr/>
          <a:lstStyle/>
          <a:p>
            <a:fld id="{4FAB73BC-B049-4115-A692-8D63A059BFB8}" type="slidenum">
              <a:rPr lang="en-US" smtClean="0"/>
              <a:t>18</a:t>
            </a:fld>
            <a:endParaRPr lang="en-US" dirty="0"/>
          </a:p>
        </p:txBody>
      </p:sp>
      <p:pic>
        <p:nvPicPr>
          <p:cNvPr id="8" name="Picture 7" descr="A clock hanging from the side&#10;&#10;Description generated with very high confidence">
            <a:extLst>
              <a:ext uri="{FF2B5EF4-FFF2-40B4-BE49-F238E27FC236}">
                <a16:creationId xmlns:a16="http://schemas.microsoft.com/office/drawing/2014/main" id="{21FAA792-A4F5-48E0-B0D4-FD54FC4E81F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001069" y="4144518"/>
            <a:ext cx="1950139" cy="1924813"/>
          </a:xfrm>
          <a:prstGeom prst="rect">
            <a:avLst/>
          </a:prstGeom>
        </p:spPr>
      </p:pic>
    </p:spTree>
    <p:extLst>
      <p:ext uri="{BB962C8B-B14F-4D97-AF65-F5344CB8AC3E}">
        <p14:creationId xmlns:p14="http://schemas.microsoft.com/office/powerpoint/2010/main" val="3557520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486312-2FE6-4831-8EF4-A1560F5A5558}"/>
              </a:ext>
            </a:extLst>
          </p:cNvPr>
          <p:cNvSpPr>
            <a:spLocks noGrp="1"/>
          </p:cNvSpPr>
          <p:nvPr>
            <p:ph type="sldNum" sz="quarter" idx="12"/>
          </p:nvPr>
        </p:nvSpPr>
        <p:spPr/>
        <p:txBody>
          <a:bodyPr/>
          <a:lstStyle/>
          <a:p>
            <a:fld id="{4FAB73BC-B049-4115-A692-8D63A059BFB8}" type="slidenum">
              <a:rPr lang="en-US" smtClean="0"/>
              <a:t>19</a:t>
            </a:fld>
            <a:endParaRPr lang="en-US" dirty="0"/>
          </a:p>
        </p:txBody>
      </p:sp>
      <p:sp>
        <p:nvSpPr>
          <p:cNvPr id="5" name="Title 1">
            <a:extLst>
              <a:ext uri="{FF2B5EF4-FFF2-40B4-BE49-F238E27FC236}">
                <a16:creationId xmlns:a16="http://schemas.microsoft.com/office/drawing/2014/main" id="{88E596FF-D943-46FF-8167-4321A1240BE2}"/>
              </a:ext>
            </a:extLst>
          </p:cNvPr>
          <p:cNvSpPr>
            <a:spLocks noGrp="1"/>
          </p:cNvSpPr>
          <p:nvPr>
            <p:ph type="title"/>
          </p:nvPr>
        </p:nvSpPr>
        <p:spPr>
          <a:xfrm>
            <a:off x="594360" y="484632"/>
            <a:ext cx="10533888" cy="1609344"/>
          </a:xfr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a:lstStyle/>
          <a:p>
            <a:r>
              <a:rPr lang="en-US" dirty="0">
                <a:solidFill>
                  <a:schemeClr val="bg1"/>
                </a:solidFill>
              </a:rPr>
              <a:t>Changing classes</a:t>
            </a:r>
          </a:p>
        </p:txBody>
      </p:sp>
      <p:sp>
        <p:nvSpPr>
          <p:cNvPr id="6" name="Content Placeholder 2">
            <a:extLst>
              <a:ext uri="{FF2B5EF4-FFF2-40B4-BE49-F238E27FC236}">
                <a16:creationId xmlns:a16="http://schemas.microsoft.com/office/drawing/2014/main" id="{17132366-004B-4EB4-B402-CF3AA0CEB19E}"/>
              </a:ext>
            </a:extLst>
          </p:cNvPr>
          <p:cNvSpPr>
            <a:spLocks noGrp="1"/>
          </p:cNvSpPr>
          <p:nvPr>
            <p:ph idx="1"/>
          </p:nvPr>
        </p:nvSpPr>
        <p:spPr>
          <a:xfrm>
            <a:off x="505278" y="2121408"/>
            <a:ext cx="10622970" cy="4251960"/>
          </a:xfrm>
        </p:spPr>
        <p:txBody>
          <a:bodyPr>
            <a:normAutofit fontScale="85000" lnSpcReduction="20000"/>
          </a:bodyPr>
          <a:lstStyle/>
          <a:p>
            <a:r>
              <a:rPr lang="en-US" sz="2800" dirty="0"/>
              <a:t>Mixed ages… be polite.</a:t>
            </a:r>
          </a:p>
          <a:p>
            <a:r>
              <a:rPr lang="en-US" sz="2800" dirty="0"/>
              <a:t>Three-minute passing period</a:t>
            </a:r>
          </a:p>
          <a:p>
            <a:r>
              <a:rPr lang="en-US" sz="2800" dirty="0">
                <a:highlight>
                  <a:srgbClr val="FFFF00"/>
                </a:highlight>
              </a:rPr>
              <a:t>What if I am late?  1</a:t>
            </a:r>
            <a:r>
              <a:rPr lang="en-US" sz="2800" baseline="30000" dirty="0">
                <a:highlight>
                  <a:srgbClr val="FFFF00"/>
                </a:highlight>
              </a:rPr>
              <a:t>st</a:t>
            </a:r>
            <a:r>
              <a:rPr lang="en-US" sz="2800" dirty="0">
                <a:highlight>
                  <a:srgbClr val="FFFF00"/>
                </a:highlight>
              </a:rPr>
              <a:t> Period Only – You must go through Ms. Debbie in the office.  All other periods – Teachers keep up with those individually.  TARDIES ARE KEPT FOR EVERY CLASS, NOT JUST 2</a:t>
            </a:r>
            <a:r>
              <a:rPr lang="en-US" sz="2800" baseline="30000" dirty="0">
                <a:highlight>
                  <a:srgbClr val="FFFF00"/>
                </a:highlight>
              </a:rPr>
              <a:t>ND</a:t>
            </a:r>
            <a:r>
              <a:rPr lang="en-US" sz="2800" dirty="0">
                <a:highlight>
                  <a:srgbClr val="FFFF00"/>
                </a:highlight>
              </a:rPr>
              <a:t> PERIOD.</a:t>
            </a:r>
          </a:p>
          <a:p>
            <a:r>
              <a:rPr lang="en-US" sz="2800" dirty="0">
                <a:highlight>
                  <a:srgbClr val="FFFF00"/>
                </a:highlight>
              </a:rPr>
              <a:t>3 </a:t>
            </a:r>
            <a:r>
              <a:rPr lang="en-US" sz="2800" dirty="0" err="1">
                <a:highlight>
                  <a:srgbClr val="FFFF00"/>
                </a:highlight>
              </a:rPr>
              <a:t>Tardies</a:t>
            </a:r>
            <a:r>
              <a:rPr lang="en-US" sz="2800" dirty="0">
                <a:highlight>
                  <a:srgbClr val="FFFF00"/>
                </a:highlight>
              </a:rPr>
              <a:t> in one class in a six weeks = Unexcused Absences = Loss of Semester Exam Exemptions</a:t>
            </a:r>
          </a:p>
          <a:p>
            <a:r>
              <a:rPr lang="en-US" sz="2800" dirty="0"/>
              <a:t>What should you do at the end of each class before the bell rings?</a:t>
            </a:r>
          </a:p>
          <a:p>
            <a:pPr lvl="1"/>
            <a:r>
              <a:rPr lang="en-US" sz="2800" dirty="0"/>
              <a:t> Write homework down in planner.</a:t>
            </a:r>
          </a:p>
          <a:p>
            <a:pPr lvl="1"/>
            <a:r>
              <a:rPr lang="en-US" sz="2800" dirty="0"/>
              <a:t>File papers away neatly.</a:t>
            </a:r>
          </a:p>
          <a:p>
            <a:pPr lvl="1"/>
            <a:r>
              <a:rPr lang="en-US" sz="2800" dirty="0"/>
              <a:t>Check schedule for next class.</a:t>
            </a:r>
          </a:p>
          <a:p>
            <a:pPr lvl="1"/>
            <a:r>
              <a:rPr lang="en-US" sz="2800" dirty="0"/>
              <a:t>Make a plan… Bathroom? Teacher question? iPad? Water?</a:t>
            </a:r>
            <a:r>
              <a:rPr lang="en-US" dirty="0"/>
              <a:t>	</a:t>
            </a:r>
          </a:p>
        </p:txBody>
      </p:sp>
      <p:sp>
        <p:nvSpPr>
          <p:cNvPr id="7" name="TextBox 6">
            <a:extLst>
              <a:ext uri="{FF2B5EF4-FFF2-40B4-BE49-F238E27FC236}">
                <a16:creationId xmlns:a16="http://schemas.microsoft.com/office/drawing/2014/main" id="{0F60C6F7-782D-473E-BDA5-B25019650327}"/>
              </a:ext>
            </a:extLst>
          </p:cNvPr>
          <p:cNvSpPr txBox="1"/>
          <p:nvPr/>
        </p:nvSpPr>
        <p:spPr>
          <a:xfrm rot="1305819">
            <a:off x="8314193" y="1248579"/>
            <a:ext cx="3266413" cy="1200329"/>
          </a:xfrm>
          <a:prstGeom prst="rect">
            <a:avLst/>
          </a:prstGeom>
          <a:solidFill>
            <a:schemeClr val="accent1"/>
          </a:solidFill>
          <a:effectLst>
            <a:glow rad="228600">
              <a:schemeClr val="accent6">
                <a:satMod val="175000"/>
                <a:alpha val="40000"/>
              </a:schemeClr>
            </a:glow>
          </a:effectLst>
        </p:spPr>
        <p:txBody>
          <a:bodyPr wrap="square" rtlCol="0">
            <a:spAutoFit/>
          </a:bodyPr>
          <a:lstStyle/>
          <a:p>
            <a:pPr algn="ctr"/>
            <a:r>
              <a:rPr lang="en-US" dirty="0">
                <a:solidFill>
                  <a:schemeClr val="bg1"/>
                </a:solidFill>
              </a:rPr>
              <a:t>SELF-ADVOCATE TIP:  Travel with a friend.  Make a plan about where you need to go before the bell rings.</a:t>
            </a:r>
          </a:p>
        </p:txBody>
      </p:sp>
      <p:sp>
        <p:nvSpPr>
          <p:cNvPr id="8" name="Slide Number Placeholder 4">
            <a:extLst>
              <a:ext uri="{FF2B5EF4-FFF2-40B4-BE49-F238E27FC236}">
                <a16:creationId xmlns:a16="http://schemas.microsoft.com/office/drawing/2014/main" id="{7923AB79-1277-4948-AB20-6CDB8B1D44C1}"/>
              </a:ext>
            </a:extLst>
          </p:cNvPr>
          <p:cNvSpPr txBox="1">
            <a:spLocks/>
          </p:cNvSpPr>
          <p:nvPr/>
        </p:nvSpPr>
        <p:spPr>
          <a:xfrm>
            <a:off x="11311128" y="6272784"/>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19</a:t>
            </a:fld>
            <a:endParaRPr lang="en-US" dirty="0"/>
          </a:p>
        </p:txBody>
      </p:sp>
      <p:pic>
        <p:nvPicPr>
          <p:cNvPr id="9" name="Picture 8" descr="A clock hanging from the side&#10;&#10;Description generated with very high confidence">
            <a:extLst>
              <a:ext uri="{FF2B5EF4-FFF2-40B4-BE49-F238E27FC236}">
                <a16:creationId xmlns:a16="http://schemas.microsoft.com/office/drawing/2014/main" id="{D872B67A-C4A8-4899-A118-A30678F4B74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001069" y="4144518"/>
            <a:ext cx="1950139" cy="1924813"/>
          </a:xfrm>
          <a:prstGeom prst="rect">
            <a:avLst/>
          </a:prstGeom>
        </p:spPr>
      </p:pic>
    </p:spTree>
    <p:extLst>
      <p:ext uri="{BB962C8B-B14F-4D97-AF65-F5344CB8AC3E}">
        <p14:creationId xmlns:p14="http://schemas.microsoft.com/office/powerpoint/2010/main" val="401671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305BF-4C83-4F80-A93E-BD2098373946}"/>
              </a:ext>
            </a:extLst>
          </p:cNvPr>
          <p:cNvSpPr>
            <a:spLocks noGrp="1"/>
          </p:cNvSpPr>
          <p:nvPr>
            <p:ph type="ctrTitle"/>
          </p:nvPr>
        </p:nvSpPr>
        <p:spPr/>
        <p:txBody>
          <a:bodyPr/>
          <a:lstStyle/>
          <a:p>
            <a:r>
              <a:rPr lang="en-US" dirty="0"/>
              <a:t>Introductions</a:t>
            </a:r>
          </a:p>
        </p:txBody>
      </p:sp>
      <p:sp>
        <p:nvSpPr>
          <p:cNvPr id="4" name="Slide Number Placeholder 3">
            <a:extLst>
              <a:ext uri="{FF2B5EF4-FFF2-40B4-BE49-F238E27FC236}">
                <a16:creationId xmlns:a16="http://schemas.microsoft.com/office/drawing/2014/main" id="{D30038BC-78B1-4C45-8B5D-249C01397ABF}"/>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4076132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B242D-EC3F-4E2D-8B78-8ABBB3701F49}"/>
              </a:ext>
            </a:extLst>
          </p:cNvPr>
          <p:cNvSpPr>
            <a:spLocks noGrp="1"/>
          </p:cNvSpPr>
          <p:nvPr>
            <p:ph type="title"/>
          </p:nvPr>
        </p:nvSpPr>
        <p:spPr>
          <a:xfrm>
            <a:off x="1069848" y="484632"/>
            <a:ext cx="10058400" cy="1609344"/>
          </a:xfr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a:normAutofit/>
          </a:bodyPr>
          <a:lstStyle/>
          <a:p>
            <a:r>
              <a:rPr lang="en-US" sz="6000" dirty="0">
                <a:solidFill>
                  <a:schemeClr val="bg1"/>
                </a:solidFill>
              </a:rPr>
              <a:t>Semester Exams</a:t>
            </a:r>
          </a:p>
        </p:txBody>
      </p:sp>
      <p:sp>
        <p:nvSpPr>
          <p:cNvPr id="3" name="Content Placeholder 2">
            <a:extLst>
              <a:ext uri="{FF2B5EF4-FFF2-40B4-BE49-F238E27FC236}">
                <a16:creationId xmlns:a16="http://schemas.microsoft.com/office/drawing/2014/main" id="{3013CCE3-B668-4407-B8DD-E75796CD3AA2}"/>
              </a:ext>
            </a:extLst>
          </p:cNvPr>
          <p:cNvSpPr>
            <a:spLocks noGrp="1"/>
          </p:cNvSpPr>
          <p:nvPr>
            <p:ph idx="1"/>
          </p:nvPr>
        </p:nvSpPr>
        <p:spPr>
          <a:xfrm>
            <a:off x="1069848" y="2121408"/>
            <a:ext cx="10058400" cy="4050792"/>
          </a:xfrm>
        </p:spPr>
        <p:txBody>
          <a:bodyPr>
            <a:normAutofit fontScale="92500" lnSpcReduction="20000"/>
          </a:bodyPr>
          <a:lstStyle/>
          <a:p>
            <a:endParaRPr lang="en-US" b="1" dirty="0">
              <a:solidFill>
                <a:srgbClr val="C00000"/>
              </a:solidFill>
            </a:endParaRPr>
          </a:p>
          <a:p>
            <a:r>
              <a:rPr lang="en-US" sz="4000" b="1" dirty="0">
                <a:solidFill>
                  <a:srgbClr val="C00000"/>
                </a:solidFill>
              </a:rPr>
              <a:t>You qualify for prizes for good grades and good attendance!</a:t>
            </a:r>
          </a:p>
          <a:p>
            <a:pPr marL="0" indent="0">
              <a:lnSpc>
                <a:spcPct val="120000"/>
              </a:lnSpc>
              <a:buNone/>
            </a:pPr>
            <a:endParaRPr lang="en-US" b="1" i="1" dirty="0"/>
          </a:p>
          <a:p>
            <a:pPr marL="0" indent="0">
              <a:lnSpc>
                <a:spcPct val="120000"/>
              </a:lnSpc>
              <a:buNone/>
            </a:pPr>
            <a:r>
              <a:rPr lang="en-US" b="1" i="1" dirty="0"/>
              <a:t>Based on:</a:t>
            </a:r>
          </a:p>
          <a:p>
            <a:pPr>
              <a:lnSpc>
                <a:spcPct val="120000"/>
              </a:lnSpc>
            </a:pPr>
            <a:r>
              <a:rPr lang="en-US" dirty="0"/>
              <a:t>Attendance</a:t>
            </a:r>
          </a:p>
          <a:p>
            <a:pPr>
              <a:lnSpc>
                <a:spcPct val="120000"/>
              </a:lnSpc>
            </a:pPr>
            <a:r>
              <a:rPr lang="en-US" dirty="0" err="1"/>
              <a:t>Tardies</a:t>
            </a:r>
            <a:endParaRPr lang="en-US" dirty="0"/>
          </a:p>
          <a:p>
            <a:pPr>
              <a:lnSpc>
                <a:spcPct val="120000"/>
              </a:lnSpc>
            </a:pPr>
            <a:r>
              <a:rPr lang="en-US" dirty="0"/>
              <a:t>Grades</a:t>
            </a:r>
          </a:p>
          <a:p>
            <a:pPr>
              <a:lnSpc>
                <a:spcPct val="120000"/>
              </a:lnSpc>
            </a:pPr>
            <a:r>
              <a:rPr lang="en-US" dirty="0"/>
              <a:t>Discipline</a:t>
            </a:r>
          </a:p>
          <a:p>
            <a:endParaRPr lang="en-US" dirty="0"/>
          </a:p>
        </p:txBody>
      </p:sp>
      <p:sp>
        <p:nvSpPr>
          <p:cNvPr id="4" name="TextBox 3">
            <a:extLst>
              <a:ext uri="{FF2B5EF4-FFF2-40B4-BE49-F238E27FC236}">
                <a16:creationId xmlns:a16="http://schemas.microsoft.com/office/drawing/2014/main" id="{1F2DC12D-6231-4548-92B0-1BCD63E67221}"/>
              </a:ext>
            </a:extLst>
          </p:cNvPr>
          <p:cNvSpPr txBox="1"/>
          <p:nvPr/>
        </p:nvSpPr>
        <p:spPr>
          <a:xfrm rot="1305819">
            <a:off x="5732773" y="3972035"/>
            <a:ext cx="3266413" cy="1754326"/>
          </a:xfrm>
          <a:prstGeom prst="rect">
            <a:avLst/>
          </a:prstGeom>
          <a:solidFill>
            <a:schemeClr val="accent1"/>
          </a:solidFill>
          <a:effectLst>
            <a:glow rad="228600">
              <a:schemeClr val="accent6">
                <a:satMod val="175000"/>
                <a:alpha val="40000"/>
              </a:schemeClr>
            </a:glow>
          </a:effectLst>
        </p:spPr>
        <p:txBody>
          <a:bodyPr wrap="square" rtlCol="0">
            <a:spAutoFit/>
          </a:bodyPr>
          <a:lstStyle/>
          <a:p>
            <a:pPr algn="ctr"/>
            <a:r>
              <a:rPr lang="en-US" dirty="0">
                <a:solidFill>
                  <a:schemeClr val="bg1"/>
                </a:solidFill>
              </a:rPr>
              <a:t>SELF-ADVOCATE TIP:  Set your goal at the beginning of each semester.  Don’t wait until the last minute to fix absences or try to raise grades.</a:t>
            </a:r>
          </a:p>
        </p:txBody>
      </p:sp>
      <p:sp>
        <p:nvSpPr>
          <p:cNvPr id="5" name="Slide Number Placeholder 4">
            <a:extLst>
              <a:ext uri="{FF2B5EF4-FFF2-40B4-BE49-F238E27FC236}">
                <a16:creationId xmlns:a16="http://schemas.microsoft.com/office/drawing/2014/main" id="{58BF37E4-2D93-4D8D-9FEA-DD906CF60210}"/>
              </a:ext>
            </a:extLst>
          </p:cNvPr>
          <p:cNvSpPr>
            <a:spLocks noGrp="1"/>
          </p:cNvSpPr>
          <p:nvPr>
            <p:ph type="sldNum" sz="quarter" idx="12"/>
          </p:nvPr>
        </p:nvSpPr>
        <p:spPr>
          <a:xfrm>
            <a:off x="11311128" y="6272784"/>
            <a:ext cx="640080" cy="365125"/>
          </a:xfrm>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328639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0030-963B-478A-8F16-8D7B7C7A6F64}"/>
              </a:ext>
            </a:extLst>
          </p:cNvPr>
          <p:cNvSpPr>
            <a:spLocks noGrp="1"/>
          </p:cNvSpPr>
          <p:nvPr>
            <p:ph type="title"/>
          </p:nvPr>
        </p:nvSpPr>
        <p:spPr>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a:lstStyle/>
          <a:p>
            <a:r>
              <a:rPr lang="en-US" dirty="0">
                <a:solidFill>
                  <a:schemeClr val="bg1"/>
                </a:solidFill>
              </a:rPr>
              <a:t>Types of Absences</a:t>
            </a:r>
          </a:p>
        </p:txBody>
      </p:sp>
      <p:sp>
        <p:nvSpPr>
          <p:cNvPr id="3" name="Content Placeholder 2">
            <a:extLst>
              <a:ext uri="{FF2B5EF4-FFF2-40B4-BE49-F238E27FC236}">
                <a16:creationId xmlns:a16="http://schemas.microsoft.com/office/drawing/2014/main" id="{24532B36-928A-4EC7-B04D-6B26F11FED94}"/>
              </a:ext>
            </a:extLst>
          </p:cNvPr>
          <p:cNvSpPr>
            <a:spLocks noGrp="1"/>
          </p:cNvSpPr>
          <p:nvPr>
            <p:ph idx="1"/>
          </p:nvPr>
        </p:nvSpPr>
        <p:spPr/>
        <p:txBody>
          <a:bodyPr>
            <a:normAutofit fontScale="85000" lnSpcReduction="10000"/>
          </a:bodyPr>
          <a:lstStyle/>
          <a:p>
            <a:r>
              <a:rPr lang="en-US" b="1" u="sng" dirty="0"/>
              <a:t>Types of Absences</a:t>
            </a:r>
            <a:endParaRPr lang="en-US" dirty="0"/>
          </a:p>
          <a:p>
            <a:pPr lvl="0"/>
            <a:r>
              <a:rPr lang="en-US" b="1" dirty="0">
                <a:solidFill>
                  <a:srgbClr val="C00000"/>
                </a:solidFill>
              </a:rPr>
              <a:t>“E” days (school-related absence)</a:t>
            </a:r>
            <a:r>
              <a:rPr lang="en-US" dirty="0">
                <a:solidFill>
                  <a:srgbClr val="C00000"/>
                </a:solidFill>
              </a:rPr>
              <a:t> </a:t>
            </a:r>
            <a:r>
              <a:rPr lang="en-US" dirty="0"/>
              <a:t>will not be counted as an absence toward exemptions. </a:t>
            </a:r>
          </a:p>
          <a:p>
            <a:pPr lvl="0"/>
            <a:r>
              <a:rPr lang="en-US" b="1" dirty="0">
                <a:solidFill>
                  <a:srgbClr val="C00000"/>
                </a:solidFill>
              </a:rPr>
              <a:t>“M” days (medical absence)</a:t>
            </a:r>
            <a:r>
              <a:rPr lang="en-US" dirty="0">
                <a:solidFill>
                  <a:srgbClr val="C00000"/>
                </a:solidFill>
              </a:rPr>
              <a:t> </a:t>
            </a:r>
            <a:r>
              <a:rPr lang="en-US" dirty="0"/>
              <a:t>will not be counted as an absence toward exemptions, as long as the student is counted present in at least one class period during the day, the student goes to the doctor the same day, AND the student brings a note from the doctor within three days of returning from the absence.  If the student is gone all day and does not attend a least one class, it will still count against exemptions even though it is excused.</a:t>
            </a:r>
          </a:p>
          <a:p>
            <a:pPr lvl="0"/>
            <a:r>
              <a:rPr lang="en-US" b="1" dirty="0">
                <a:solidFill>
                  <a:srgbClr val="C00000"/>
                </a:solidFill>
              </a:rPr>
              <a:t>Overnight hospitalization</a:t>
            </a:r>
            <a:r>
              <a:rPr lang="en-US" dirty="0">
                <a:solidFill>
                  <a:srgbClr val="C00000"/>
                </a:solidFill>
              </a:rPr>
              <a:t> </a:t>
            </a:r>
            <a:r>
              <a:rPr lang="en-US" dirty="0"/>
              <a:t>will not be counted as an absence toward exemptions with proper documentation from the hospital or doctor.</a:t>
            </a:r>
          </a:p>
          <a:p>
            <a:pPr lvl="0"/>
            <a:r>
              <a:rPr lang="en-US" b="1" dirty="0" err="1">
                <a:solidFill>
                  <a:srgbClr val="C00000"/>
                </a:solidFill>
              </a:rPr>
              <a:t>Stockshows</a:t>
            </a:r>
            <a:r>
              <a:rPr lang="en-US" dirty="0">
                <a:solidFill>
                  <a:srgbClr val="C00000"/>
                </a:solidFill>
              </a:rPr>
              <a:t> </a:t>
            </a:r>
            <a:r>
              <a:rPr lang="en-US" dirty="0"/>
              <a:t>will not be counted as an absence toward exemptions on the days that are pre-approved by the school. </a:t>
            </a:r>
          </a:p>
          <a:p>
            <a:pPr lvl="0"/>
            <a:r>
              <a:rPr lang="en-US" b="1" dirty="0">
                <a:solidFill>
                  <a:srgbClr val="C00000"/>
                </a:solidFill>
              </a:rPr>
              <a:t>College days</a:t>
            </a:r>
            <a:r>
              <a:rPr lang="en-US" dirty="0">
                <a:solidFill>
                  <a:srgbClr val="C00000"/>
                </a:solidFill>
              </a:rPr>
              <a:t> </a:t>
            </a:r>
            <a:r>
              <a:rPr lang="en-US" dirty="0"/>
              <a:t>(up to two per year for juniors and seniors) will not count against exemptions with proper documentation from the college or institution.</a:t>
            </a:r>
          </a:p>
          <a:p>
            <a:pPr lvl="0"/>
            <a:r>
              <a:rPr lang="en-US" b="1" dirty="0">
                <a:solidFill>
                  <a:srgbClr val="C00000"/>
                </a:solidFill>
              </a:rPr>
              <a:t>Parent request days</a:t>
            </a:r>
            <a:r>
              <a:rPr lang="en-US" dirty="0">
                <a:solidFill>
                  <a:srgbClr val="C00000"/>
                </a:solidFill>
              </a:rPr>
              <a:t> </a:t>
            </a:r>
            <a:r>
              <a:rPr lang="en-US" dirty="0"/>
              <a:t>will be excused but will still count against exemptions.</a:t>
            </a:r>
          </a:p>
          <a:p>
            <a:endParaRPr lang="en-US" dirty="0"/>
          </a:p>
        </p:txBody>
      </p:sp>
      <p:sp>
        <p:nvSpPr>
          <p:cNvPr id="4" name="TextBox 3">
            <a:extLst>
              <a:ext uri="{FF2B5EF4-FFF2-40B4-BE49-F238E27FC236}">
                <a16:creationId xmlns:a16="http://schemas.microsoft.com/office/drawing/2014/main" id="{64833582-2C5A-4429-A096-557F9D8D6EFA}"/>
              </a:ext>
            </a:extLst>
          </p:cNvPr>
          <p:cNvSpPr txBox="1"/>
          <p:nvPr/>
        </p:nvSpPr>
        <p:spPr>
          <a:xfrm rot="1305819">
            <a:off x="8497074" y="1047411"/>
            <a:ext cx="3266413" cy="1200329"/>
          </a:xfrm>
          <a:prstGeom prst="rect">
            <a:avLst/>
          </a:prstGeom>
          <a:solidFill>
            <a:schemeClr val="accent1"/>
          </a:solidFill>
          <a:effectLst>
            <a:glow rad="228600">
              <a:schemeClr val="accent6">
                <a:satMod val="175000"/>
                <a:alpha val="40000"/>
              </a:schemeClr>
            </a:glow>
          </a:effectLst>
        </p:spPr>
        <p:txBody>
          <a:bodyPr wrap="square" rtlCol="0">
            <a:spAutoFit/>
          </a:bodyPr>
          <a:lstStyle/>
          <a:p>
            <a:pPr algn="ctr"/>
            <a:r>
              <a:rPr lang="en-US" dirty="0">
                <a:solidFill>
                  <a:schemeClr val="bg1"/>
                </a:solidFill>
              </a:rPr>
              <a:t>SELF-ADVOCATE TIP:  Absence notes must be turned in to Ms. Debbie within three days.</a:t>
            </a:r>
          </a:p>
        </p:txBody>
      </p:sp>
      <p:sp>
        <p:nvSpPr>
          <p:cNvPr id="5" name="Slide Number Placeholder 4">
            <a:extLst>
              <a:ext uri="{FF2B5EF4-FFF2-40B4-BE49-F238E27FC236}">
                <a16:creationId xmlns:a16="http://schemas.microsoft.com/office/drawing/2014/main" id="{9715216A-869A-4927-99C6-FB4473F65DCC}"/>
              </a:ext>
            </a:extLst>
          </p:cNvPr>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1291543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99D95C-D750-487F-919F-B0136A46D4DB}"/>
              </a:ext>
            </a:extLst>
          </p:cNvPr>
          <p:cNvSpPr>
            <a:spLocks noGrp="1"/>
          </p:cNvSpPr>
          <p:nvPr>
            <p:ph type="sldNum" sz="quarter" idx="12"/>
          </p:nvPr>
        </p:nvSpPr>
        <p:spPr/>
        <p:txBody>
          <a:bodyPr/>
          <a:lstStyle/>
          <a:p>
            <a:fld id="{4FAB73BC-B049-4115-A692-8D63A059BFB8}" type="slidenum">
              <a:rPr lang="en-US" smtClean="0"/>
              <a:t>22</a:t>
            </a:fld>
            <a:endParaRPr lang="en-US" dirty="0"/>
          </a:p>
        </p:txBody>
      </p:sp>
      <p:sp>
        <p:nvSpPr>
          <p:cNvPr id="5" name="Title 1">
            <a:extLst>
              <a:ext uri="{FF2B5EF4-FFF2-40B4-BE49-F238E27FC236}">
                <a16:creationId xmlns:a16="http://schemas.microsoft.com/office/drawing/2014/main" id="{09100C0B-15B7-4FF9-B2B9-7CF905CCAC10}"/>
              </a:ext>
            </a:extLst>
          </p:cNvPr>
          <p:cNvSpPr txBox="1">
            <a:spLocks/>
          </p:cNvSpPr>
          <p:nvPr/>
        </p:nvSpPr>
        <p:spPr>
          <a:xfrm>
            <a:off x="1222248" y="637032"/>
            <a:ext cx="10058400" cy="1609344"/>
          </a:xfrm>
          <a:prstGeom prst="rect">
            <a:avLst/>
          </a:prstGeo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solidFill>
                  <a:schemeClr val="bg1"/>
                </a:solidFill>
              </a:rPr>
              <a:t>Types of Absences</a:t>
            </a:r>
            <a:endParaRPr lang="en-US" dirty="0">
              <a:solidFill>
                <a:schemeClr val="bg1"/>
              </a:solidFill>
            </a:endParaRPr>
          </a:p>
        </p:txBody>
      </p:sp>
      <p:sp>
        <p:nvSpPr>
          <p:cNvPr id="6" name="Content Placeholder 2">
            <a:extLst>
              <a:ext uri="{FF2B5EF4-FFF2-40B4-BE49-F238E27FC236}">
                <a16:creationId xmlns:a16="http://schemas.microsoft.com/office/drawing/2014/main" id="{63467DEE-1D78-4A23-9EC2-092616AE483A}"/>
              </a:ext>
            </a:extLst>
          </p:cNvPr>
          <p:cNvSpPr txBox="1">
            <a:spLocks/>
          </p:cNvSpPr>
          <p:nvPr/>
        </p:nvSpPr>
        <p:spPr>
          <a:xfrm>
            <a:off x="1222248" y="2273808"/>
            <a:ext cx="10058400" cy="4050792"/>
          </a:xfrm>
          <a:prstGeom prst="rect">
            <a:avLst/>
          </a:prstGeom>
        </p:spPr>
        <p:txBody>
          <a:bodyPr vert="horz" lIns="91440" tIns="45720" rIns="91440" bIns="45720" rtlCol="0">
            <a:normAutofit fontScale="850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b="1" u="sng" dirty="0"/>
              <a:t>Types of Absences</a:t>
            </a:r>
            <a:endParaRPr lang="en-US" dirty="0"/>
          </a:p>
          <a:p>
            <a:r>
              <a:rPr lang="en-US" b="1" dirty="0">
                <a:solidFill>
                  <a:srgbClr val="C00000"/>
                </a:solidFill>
                <a:highlight>
                  <a:srgbClr val="FFFF00"/>
                </a:highlight>
              </a:rPr>
              <a:t>“E” days (school-related absence)</a:t>
            </a:r>
            <a:r>
              <a:rPr lang="en-US" dirty="0">
                <a:solidFill>
                  <a:srgbClr val="C00000"/>
                </a:solidFill>
                <a:highlight>
                  <a:srgbClr val="FFFF00"/>
                </a:highlight>
              </a:rPr>
              <a:t> </a:t>
            </a:r>
            <a:r>
              <a:rPr lang="en-US" dirty="0">
                <a:highlight>
                  <a:srgbClr val="FFFF00"/>
                </a:highlight>
              </a:rPr>
              <a:t>will not be counted as an absence toward exemptions. </a:t>
            </a:r>
          </a:p>
          <a:p>
            <a:r>
              <a:rPr lang="en-US" b="1" dirty="0">
                <a:solidFill>
                  <a:srgbClr val="C00000"/>
                </a:solidFill>
                <a:highlight>
                  <a:srgbClr val="FFFF00"/>
                </a:highlight>
              </a:rPr>
              <a:t>“M” days (medical absence)</a:t>
            </a:r>
            <a:r>
              <a:rPr lang="en-US" dirty="0">
                <a:solidFill>
                  <a:srgbClr val="C00000"/>
                </a:solidFill>
                <a:highlight>
                  <a:srgbClr val="FFFF00"/>
                </a:highlight>
              </a:rPr>
              <a:t> </a:t>
            </a:r>
            <a:r>
              <a:rPr lang="en-US" dirty="0">
                <a:highlight>
                  <a:srgbClr val="FFFF00"/>
                </a:highlight>
              </a:rPr>
              <a:t>will not be counted as an absence toward exemptions, as long as the student is counted present in at least one class period during the day, the student goes to the doctor the same day, AND the student brings a note from the doctor within three days of returning from the absence.  If the student is gone all day and does not attend a least one class, it will still count against exemptions even though it is excused.</a:t>
            </a:r>
          </a:p>
          <a:p>
            <a:r>
              <a:rPr lang="en-US" b="1" dirty="0">
                <a:solidFill>
                  <a:srgbClr val="C00000"/>
                </a:solidFill>
              </a:rPr>
              <a:t>Overnight hospitalization</a:t>
            </a:r>
            <a:r>
              <a:rPr lang="en-US" dirty="0">
                <a:solidFill>
                  <a:srgbClr val="C00000"/>
                </a:solidFill>
              </a:rPr>
              <a:t> </a:t>
            </a:r>
            <a:r>
              <a:rPr lang="en-US" dirty="0"/>
              <a:t>will not be counted as an absence toward exemptions with proper documentation from the hospital or doctor.</a:t>
            </a:r>
          </a:p>
          <a:p>
            <a:r>
              <a:rPr lang="en-US" b="1" dirty="0" err="1">
                <a:solidFill>
                  <a:srgbClr val="C00000"/>
                </a:solidFill>
              </a:rPr>
              <a:t>Stockshows</a:t>
            </a:r>
            <a:r>
              <a:rPr lang="en-US" dirty="0">
                <a:solidFill>
                  <a:srgbClr val="C00000"/>
                </a:solidFill>
              </a:rPr>
              <a:t> </a:t>
            </a:r>
            <a:r>
              <a:rPr lang="en-US" dirty="0"/>
              <a:t>will not be counted as an absence toward exemptions on the days that are pre-approved by the school. </a:t>
            </a:r>
          </a:p>
          <a:p>
            <a:r>
              <a:rPr lang="en-US" b="1" dirty="0">
                <a:solidFill>
                  <a:srgbClr val="C00000"/>
                </a:solidFill>
              </a:rPr>
              <a:t>College days</a:t>
            </a:r>
            <a:r>
              <a:rPr lang="en-US" dirty="0">
                <a:solidFill>
                  <a:srgbClr val="C00000"/>
                </a:solidFill>
              </a:rPr>
              <a:t> </a:t>
            </a:r>
            <a:r>
              <a:rPr lang="en-US" dirty="0"/>
              <a:t>(up to two per year for juniors and seniors) will not count against exemptions with proper documentation from the college or institution.</a:t>
            </a:r>
          </a:p>
          <a:p>
            <a:r>
              <a:rPr lang="en-US" b="1" dirty="0">
                <a:solidFill>
                  <a:srgbClr val="C00000"/>
                </a:solidFill>
              </a:rPr>
              <a:t>Parent request days</a:t>
            </a:r>
            <a:r>
              <a:rPr lang="en-US" dirty="0">
                <a:solidFill>
                  <a:srgbClr val="C00000"/>
                </a:solidFill>
              </a:rPr>
              <a:t> </a:t>
            </a:r>
            <a:r>
              <a:rPr lang="en-US" dirty="0"/>
              <a:t>will be excused but will still count against exemptions.</a:t>
            </a:r>
          </a:p>
          <a:p>
            <a:endParaRPr lang="en-US" dirty="0"/>
          </a:p>
        </p:txBody>
      </p:sp>
      <p:sp>
        <p:nvSpPr>
          <p:cNvPr id="7" name="TextBox 6">
            <a:extLst>
              <a:ext uri="{FF2B5EF4-FFF2-40B4-BE49-F238E27FC236}">
                <a16:creationId xmlns:a16="http://schemas.microsoft.com/office/drawing/2014/main" id="{BB4944C8-2D1C-4483-A484-A80384E0A356}"/>
              </a:ext>
            </a:extLst>
          </p:cNvPr>
          <p:cNvSpPr txBox="1"/>
          <p:nvPr/>
        </p:nvSpPr>
        <p:spPr>
          <a:xfrm rot="1305819">
            <a:off x="8649474" y="1199811"/>
            <a:ext cx="3266413" cy="1200329"/>
          </a:xfrm>
          <a:prstGeom prst="rect">
            <a:avLst/>
          </a:prstGeom>
          <a:solidFill>
            <a:schemeClr val="accent1"/>
          </a:solidFill>
          <a:effectLst>
            <a:glow rad="228600">
              <a:schemeClr val="accent6">
                <a:satMod val="175000"/>
                <a:alpha val="40000"/>
              </a:schemeClr>
            </a:glow>
          </a:effectLst>
        </p:spPr>
        <p:txBody>
          <a:bodyPr wrap="square" rtlCol="0">
            <a:spAutoFit/>
          </a:bodyPr>
          <a:lstStyle/>
          <a:p>
            <a:pPr algn="ctr"/>
            <a:r>
              <a:rPr lang="en-US" dirty="0">
                <a:solidFill>
                  <a:schemeClr val="bg1"/>
                </a:solidFill>
              </a:rPr>
              <a:t>SELF-ADVOCATE TIP:  Absence notes must be turned in to Ms. Debbie within three days.</a:t>
            </a:r>
          </a:p>
        </p:txBody>
      </p:sp>
      <p:sp>
        <p:nvSpPr>
          <p:cNvPr id="8" name="Slide Number Placeholder 4">
            <a:extLst>
              <a:ext uri="{FF2B5EF4-FFF2-40B4-BE49-F238E27FC236}">
                <a16:creationId xmlns:a16="http://schemas.microsoft.com/office/drawing/2014/main" id="{89332010-8B07-4377-A62C-FDB7B95C32DB}"/>
              </a:ext>
            </a:extLst>
          </p:cNvPr>
          <p:cNvSpPr txBox="1">
            <a:spLocks/>
          </p:cNvSpPr>
          <p:nvPr/>
        </p:nvSpPr>
        <p:spPr>
          <a:xfrm>
            <a:off x="11463528" y="6425184"/>
            <a:ext cx="640080" cy="365125"/>
          </a:xfrm>
          <a:prstGeom prst="rect">
            <a:avLst/>
          </a:prstGeom>
        </p:spPr>
        <p:txBody>
          <a:bodyPr vert="horz" lIns="91440" tIns="45720" rIns="91440" bIns="45720" rtlCol="0" anchor="ctr"/>
          <a:lstStyle>
            <a:defPPr>
              <a:defRPr lang="en-US"/>
            </a:defPPr>
            <a:lvl1pPr marL="0" algn="ctr" defTabSz="457200" rtl="0" eaLnBrk="1" latinLnBrk="0" hangingPunct="1">
              <a:defRPr sz="1400" b="1" kern="1200">
                <a:solidFill>
                  <a:srgbClr val="FFFFFF"/>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702664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C0B3DF03-2500-472A-AE09-C9A23436EB85}"/>
              </a:ext>
            </a:extLst>
          </p:cNvPr>
          <p:cNvSpPr>
            <a:spLocks noGrp="1"/>
          </p:cNvSpPr>
          <p:nvPr>
            <p:ph type="title"/>
          </p:nvPr>
        </p:nvSpPr>
        <p:spPr>
          <a:xfrm>
            <a:off x="643468" y="643466"/>
            <a:ext cx="3686312" cy="5528734"/>
          </a:xfrm>
        </p:spPr>
        <p:txBody>
          <a:bodyPr>
            <a:normAutofit/>
          </a:bodyPr>
          <a:lstStyle/>
          <a:p>
            <a:pPr algn="r"/>
            <a:r>
              <a:rPr lang="en-US" sz="6600" dirty="0">
                <a:solidFill>
                  <a:srgbClr val="FFFFFF"/>
                </a:solidFill>
              </a:rPr>
              <a:t>Where to go the first day of school</a:t>
            </a:r>
          </a:p>
        </p:txBody>
      </p:sp>
      <p:sp>
        <p:nvSpPr>
          <p:cNvPr id="3" name="Content Placeholder 2">
            <a:extLst>
              <a:ext uri="{FF2B5EF4-FFF2-40B4-BE49-F238E27FC236}">
                <a16:creationId xmlns:a16="http://schemas.microsoft.com/office/drawing/2014/main" id="{A3F0AD00-B5A4-4DE2-87AC-3F1EEB8F7E05}"/>
              </a:ext>
            </a:extLst>
          </p:cNvPr>
          <p:cNvSpPr>
            <a:spLocks noGrp="1"/>
          </p:cNvSpPr>
          <p:nvPr>
            <p:ph idx="1"/>
          </p:nvPr>
        </p:nvSpPr>
        <p:spPr>
          <a:xfrm>
            <a:off x="5053780" y="2331719"/>
            <a:ext cx="6074467" cy="4306189"/>
          </a:xfrm>
        </p:spPr>
        <p:txBody>
          <a:bodyPr anchor="ctr">
            <a:normAutofit/>
          </a:bodyPr>
          <a:lstStyle/>
          <a:p>
            <a:r>
              <a:rPr lang="en-US" dirty="0"/>
              <a:t>Eat breakfast.</a:t>
            </a:r>
          </a:p>
          <a:p>
            <a:r>
              <a:rPr lang="en-US" dirty="0"/>
              <a:t>Walk to secondary campus (on your own).</a:t>
            </a:r>
          </a:p>
          <a:p>
            <a:r>
              <a:rPr lang="en-US" dirty="0"/>
              <a:t>Most students wait in the old gym for a “first day assembly;” Mr. White will hold the 6</a:t>
            </a:r>
            <a:r>
              <a:rPr lang="en-US" baseline="30000" dirty="0"/>
              <a:t>th</a:t>
            </a:r>
            <a:r>
              <a:rPr lang="en-US" dirty="0"/>
              <a:t> graders for a special visit with you.</a:t>
            </a:r>
          </a:p>
          <a:p>
            <a:r>
              <a:rPr lang="en-US" dirty="0"/>
              <a:t>School supply lists are provided by each teacher the first day of school.</a:t>
            </a:r>
          </a:p>
          <a:p>
            <a:r>
              <a:rPr lang="en-US" dirty="0"/>
              <a:t>Bring paper, pen, pencil, and notebook for the first day.</a:t>
            </a:r>
          </a:p>
        </p:txBody>
      </p:sp>
      <p:sp>
        <p:nvSpPr>
          <p:cNvPr id="4" name="Slide Number Placeholder 3">
            <a:extLst>
              <a:ext uri="{FF2B5EF4-FFF2-40B4-BE49-F238E27FC236}">
                <a16:creationId xmlns:a16="http://schemas.microsoft.com/office/drawing/2014/main" id="{A4901930-9486-4078-BB29-3C3BE6D075B8}"/>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23</a:t>
            </a:fld>
            <a:endParaRPr lang="en-US"/>
          </a:p>
        </p:txBody>
      </p:sp>
      <p:pic>
        <p:nvPicPr>
          <p:cNvPr id="4098" name="Picture 2" descr="Image result for first day of school">
            <a:extLst>
              <a:ext uri="{FF2B5EF4-FFF2-40B4-BE49-F238E27FC236}">
                <a16:creationId xmlns:a16="http://schemas.microsoft.com/office/drawing/2014/main" id="{C224630F-8AB6-4C9D-92F6-4658DE67AD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781" y="0"/>
            <a:ext cx="6476734" cy="280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43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5209E-B751-4A93-8157-455A23EE62BC}"/>
              </a:ext>
            </a:extLst>
          </p:cNvPr>
          <p:cNvSpPr>
            <a:spLocks noGrp="1"/>
          </p:cNvSpPr>
          <p:nvPr>
            <p:ph type="title"/>
          </p:nvPr>
        </p:nvSpPr>
        <p:spPr>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a:normAutofit/>
          </a:bodyPr>
          <a:lstStyle/>
          <a:p>
            <a:r>
              <a:rPr lang="en-US" sz="6600" dirty="0">
                <a:solidFill>
                  <a:schemeClr val="bg1"/>
                </a:solidFill>
              </a:rPr>
              <a:t>Contact information</a:t>
            </a:r>
          </a:p>
        </p:txBody>
      </p:sp>
      <p:sp>
        <p:nvSpPr>
          <p:cNvPr id="3" name="Content Placeholder 2">
            <a:extLst>
              <a:ext uri="{FF2B5EF4-FFF2-40B4-BE49-F238E27FC236}">
                <a16:creationId xmlns:a16="http://schemas.microsoft.com/office/drawing/2014/main" id="{C8F925CC-3532-455F-B5F1-321FDA0A1478}"/>
              </a:ext>
            </a:extLst>
          </p:cNvPr>
          <p:cNvSpPr>
            <a:spLocks noGrp="1"/>
          </p:cNvSpPr>
          <p:nvPr>
            <p:ph idx="1"/>
          </p:nvPr>
        </p:nvSpPr>
        <p:spPr>
          <a:xfrm>
            <a:off x="1069848" y="2121408"/>
            <a:ext cx="10058400" cy="2827782"/>
          </a:xfrm>
        </p:spPr>
        <p:txBody>
          <a:bodyPr>
            <a:normAutofit fontScale="85000" lnSpcReduction="10000"/>
          </a:bodyPr>
          <a:lstStyle/>
          <a:p>
            <a:pPr marL="0" indent="0">
              <a:buNone/>
            </a:pPr>
            <a:r>
              <a:rPr lang="en-US" b="1" dirty="0"/>
              <a:t>Dr. Cathy Palmer, Superintendent</a:t>
            </a:r>
            <a:r>
              <a:rPr lang="en-US" dirty="0"/>
              <a:t>			</a:t>
            </a:r>
            <a:r>
              <a:rPr lang="en-US" b="1" dirty="0"/>
              <a:t>Cody White, Principal</a:t>
            </a:r>
          </a:p>
          <a:p>
            <a:pPr marL="0" indent="0">
              <a:buNone/>
            </a:pPr>
            <a:r>
              <a:rPr lang="en-US" dirty="0"/>
              <a:t>cpalmer@esc17.net				cwhite@esc17.net</a:t>
            </a:r>
          </a:p>
          <a:p>
            <a:pPr marL="0" indent="0">
              <a:buNone/>
            </a:pPr>
            <a:endParaRPr lang="en-US" dirty="0"/>
          </a:p>
          <a:p>
            <a:pPr marL="0" indent="0">
              <a:buNone/>
            </a:pPr>
            <a:r>
              <a:rPr lang="en-US" b="1" dirty="0"/>
              <a:t>Nicole White, Counselor	</a:t>
            </a:r>
            <a:r>
              <a:rPr lang="en-US" dirty="0"/>
              <a:t>			</a:t>
            </a:r>
            <a:r>
              <a:rPr lang="en-US" b="1" dirty="0"/>
              <a:t>Tonya Graham, Testing and Curriculum</a:t>
            </a:r>
          </a:p>
          <a:p>
            <a:pPr marL="0" indent="0">
              <a:buNone/>
            </a:pPr>
            <a:r>
              <a:rPr lang="en-US" dirty="0"/>
              <a:t>nwhite@esc17.net					tgraham@esc17.net</a:t>
            </a:r>
          </a:p>
          <a:p>
            <a:pPr marL="0" indent="0">
              <a:buNone/>
            </a:pPr>
            <a:endParaRPr lang="en-US" dirty="0"/>
          </a:p>
          <a:p>
            <a:pPr marL="0" indent="0">
              <a:buNone/>
            </a:pPr>
            <a:r>
              <a:rPr lang="en-US" b="1" dirty="0"/>
              <a:t>Debra Garza, Attendance/Registration</a:t>
            </a:r>
            <a:r>
              <a:rPr lang="en-US" dirty="0"/>
              <a:t>		</a:t>
            </a:r>
            <a:r>
              <a:rPr lang="en-US" b="1" dirty="0"/>
              <a:t>Heidi Cobb, Nurse</a:t>
            </a:r>
          </a:p>
          <a:p>
            <a:pPr marL="0" indent="0">
              <a:buNone/>
            </a:pPr>
            <a:r>
              <a:rPr lang="en-US" dirty="0"/>
              <a:t>dgarza@esc17.net				hcobb@esc17.net	</a:t>
            </a:r>
          </a:p>
          <a:p>
            <a:pPr lvl="1"/>
            <a:endParaRPr lang="en-US" dirty="0"/>
          </a:p>
          <a:p>
            <a:pPr lvl="1"/>
            <a:endParaRPr lang="en-US" dirty="0"/>
          </a:p>
        </p:txBody>
      </p:sp>
      <p:sp>
        <p:nvSpPr>
          <p:cNvPr id="4" name="Title 1">
            <a:extLst>
              <a:ext uri="{FF2B5EF4-FFF2-40B4-BE49-F238E27FC236}">
                <a16:creationId xmlns:a16="http://schemas.microsoft.com/office/drawing/2014/main" id="{D67CF31F-7417-4E08-A403-63676589E66F}"/>
              </a:ext>
            </a:extLst>
          </p:cNvPr>
          <p:cNvSpPr txBox="1">
            <a:spLocks/>
          </p:cNvSpPr>
          <p:nvPr/>
        </p:nvSpPr>
        <p:spPr>
          <a:xfrm>
            <a:off x="1066800" y="5349240"/>
            <a:ext cx="10058400" cy="900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Phone: 806/428-3247</a:t>
            </a:r>
          </a:p>
        </p:txBody>
      </p:sp>
      <p:sp>
        <p:nvSpPr>
          <p:cNvPr id="5" name="Slide Number Placeholder 4">
            <a:extLst>
              <a:ext uri="{FF2B5EF4-FFF2-40B4-BE49-F238E27FC236}">
                <a16:creationId xmlns:a16="http://schemas.microsoft.com/office/drawing/2014/main" id="{3DD99AC0-F96D-4CFE-8D17-EF964F5702BE}"/>
              </a:ext>
            </a:extLst>
          </p:cNvPr>
          <p:cNvSpPr>
            <a:spLocks noGrp="1"/>
          </p:cNvSpPr>
          <p:nvPr>
            <p:ph type="sldNum" sz="quarter" idx="12"/>
          </p:nvPr>
        </p:nvSpPr>
        <p:spPr/>
        <p:txBody>
          <a:bodyPr/>
          <a:lstStyle/>
          <a:p>
            <a:fld id="{4FAB73BC-B049-4115-A692-8D63A059BFB8}" type="slidenum">
              <a:rPr lang="en-US" smtClean="0"/>
              <a:t>24</a:t>
            </a:fld>
            <a:endParaRPr lang="en-US" dirty="0"/>
          </a:p>
        </p:txBody>
      </p:sp>
      <p:pic>
        <p:nvPicPr>
          <p:cNvPr id="8" name="Picture 7" descr="A drawing of a face&#10;&#10;Description generated with high confidence">
            <a:extLst>
              <a:ext uri="{FF2B5EF4-FFF2-40B4-BE49-F238E27FC236}">
                <a16:creationId xmlns:a16="http://schemas.microsoft.com/office/drawing/2014/main" id="{BC087B5B-E52C-4EA1-9386-54E019B55C9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9471255" y="3746710"/>
            <a:ext cx="1839873" cy="2626658"/>
          </a:xfrm>
          <a:prstGeom prst="rect">
            <a:avLst/>
          </a:prstGeom>
        </p:spPr>
      </p:pic>
    </p:spTree>
    <p:extLst>
      <p:ext uri="{BB962C8B-B14F-4D97-AF65-F5344CB8AC3E}">
        <p14:creationId xmlns:p14="http://schemas.microsoft.com/office/powerpoint/2010/main" val="3988489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EF3F18-8173-4B3B-9B45-0D79F3F6FD1A}"/>
              </a:ext>
            </a:extLst>
          </p:cNvPr>
          <p:cNvSpPr txBox="1">
            <a:spLocks/>
          </p:cNvSpPr>
          <p:nvPr/>
        </p:nvSpPr>
        <p:spPr>
          <a:xfrm>
            <a:off x="344558" y="1431235"/>
            <a:ext cx="6930886" cy="48415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371600" indent="-1371600">
              <a:buFont typeface="+mj-lt"/>
              <a:buAutoNum type="arabicPeriod"/>
            </a:pPr>
            <a:r>
              <a:rPr lang="en-US" dirty="0"/>
              <a:t>Questions?</a:t>
            </a:r>
          </a:p>
          <a:p>
            <a:pPr marL="1371600" indent="-1371600">
              <a:buFont typeface="+mj-lt"/>
              <a:buAutoNum type="arabicPeriod"/>
            </a:pPr>
            <a:r>
              <a:rPr lang="en-US" dirty="0"/>
              <a:t>Tour (We will try to have a virtual tour later.)</a:t>
            </a:r>
          </a:p>
          <a:p>
            <a:pPr marL="1371600" indent="-1371600">
              <a:buFont typeface="+mj-lt"/>
              <a:buAutoNum type="arabicPeriod"/>
            </a:pPr>
            <a:r>
              <a:rPr lang="en-US" dirty="0"/>
              <a:t>video</a:t>
            </a:r>
          </a:p>
        </p:txBody>
      </p:sp>
      <p:sp>
        <p:nvSpPr>
          <p:cNvPr id="6" name="Slide Number Placeholder 5">
            <a:extLst>
              <a:ext uri="{FF2B5EF4-FFF2-40B4-BE49-F238E27FC236}">
                <a16:creationId xmlns:a16="http://schemas.microsoft.com/office/drawing/2014/main" id="{A2BE364F-923C-41D6-91DB-FFBC690D4FC7}"/>
              </a:ext>
            </a:extLst>
          </p:cNvPr>
          <p:cNvSpPr>
            <a:spLocks noGrp="1"/>
          </p:cNvSpPr>
          <p:nvPr>
            <p:ph type="sldNum" sz="quarter" idx="12"/>
          </p:nvPr>
        </p:nvSpPr>
        <p:spPr/>
        <p:txBody>
          <a:bodyPr/>
          <a:lstStyle/>
          <a:p>
            <a:fld id="{4FAB73BC-B049-4115-A692-8D63A059BFB8}" type="slidenum">
              <a:rPr lang="en-US" smtClean="0"/>
              <a:t>25</a:t>
            </a:fld>
            <a:endParaRPr lang="en-US" dirty="0"/>
          </a:p>
        </p:txBody>
      </p:sp>
      <p:pic>
        <p:nvPicPr>
          <p:cNvPr id="9" name="Picture 8">
            <a:extLst>
              <a:ext uri="{FF2B5EF4-FFF2-40B4-BE49-F238E27FC236}">
                <a16:creationId xmlns:a16="http://schemas.microsoft.com/office/drawing/2014/main" id="{2EC31533-3CFC-4412-A84E-24C8ED456C7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08920" y="484632"/>
            <a:ext cx="4315968" cy="2944368"/>
          </a:xfrm>
          <a:prstGeom prst="rect">
            <a:avLst/>
          </a:prstGeom>
        </p:spPr>
      </p:pic>
    </p:spTree>
    <p:extLst>
      <p:ext uri="{BB962C8B-B14F-4D97-AF65-F5344CB8AC3E}">
        <p14:creationId xmlns:p14="http://schemas.microsoft.com/office/powerpoint/2010/main" val="71419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D9A892-F11E-41A2-8FE6-2ACC9232872F}"/>
              </a:ext>
            </a:extLst>
          </p:cNvPr>
          <p:cNvSpPr>
            <a:spLocks noGrp="1"/>
          </p:cNvSpPr>
          <p:nvPr>
            <p:ph type="sldNum" sz="quarter" idx="12"/>
          </p:nvPr>
        </p:nvSpPr>
        <p:spPr/>
        <p:txBody>
          <a:bodyPr/>
          <a:lstStyle/>
          <a:p>
            <a:fld id="{4FAB73BC-B049-4115-A692-8D63A059BFB8}" type="slidenum">
              <a:rPr lang="en-US" smtClean="0"/>
              <a:t>26</a:t>
            </a:fld>
            <a:endParaRPr lang="en-US" dirty="0"/>
          </a:p>
        </p:txBody>
      </p:sp>
      <p:pic>
        <p:nvPicPr>
          <p:cNvPr id="6" name="Online Media 5" title="Middle School Tips for 6th Graders">
            <a:hlinkClick r:id="" action="ppaction://media"/>
            <a:extLst>
              <a:ext uri="{FF2B5EF4-FFF2-40B4-BE49-F238E27FC236}">
                <a16:creationId xmlns:a16="http://schemas.microsoft.com/office/drawing/2014/main" id="{5A99A366-6A10-4B82-86FD-EC8A9DC5A0BC}"/>
              </a:ext>
            </a:extLst>
          </p:cNvPr>
          <p:cNvPicPr>
            <a:picLocks noRot="1" noChangeAspect="1"/>
          </p:cNvPicPr>
          <p:nvPr>
            <a:videoFile r:link="rId1"/>
          </p:nvPr>
        </p:nvPicPr>
        <p:blipFill>
          <a:blip r:embed="rId3"/>
          <a:stretch>
            <a:fillRect/>
          </a:stretch>
        </p:blipFill>
        <p:spPr>
          <a:xfrm>
            <a:off x="1663404" y="935665"/>
            <a:ext cx="8959704" cy="5039833"/>
          </a:xfrm>
          <a:prstGeom prst="rect">
            <a:avLst/>
          </a:prstGeom>
        </p:spPr>
      </p:pic>
    </p:spTree>
    <p:extLst>
      <p:ext uri="{BB962C8B-B14F-4D97-AF65-F5344CB8AC3E}">
        <p14:creationId xmlns:p14="http://schemas.microsoft.com/office/powerpoint/2010/main" val="2312684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8" name="Oval 17">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9" name="Oval 18">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21" name="Rectangle 20">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 Placeholder 5">
            <a:extLst>
              <a:ext uri="{FF2B5EF4-FFF2-40B4-BE49-F238E27FC236}">
                <a16:creationId xmlns:a16="http://schemas.microsoft.com/office/drawing/2014/main" id="{83801FBE-9E4C-4474-9916-2F479F72618F}"/>
              </a:ext>
            </a:extLst>
          </p:cNvPr>
          <p:cNvSpPr>
            <a:spLocks noGrp="1"/>
          </p:cNvSpPr>
          <p:nvPr>
            <p:ph type="body" idx="1"/>
          </p:nvPr>
        </p:nvSpPr>
        <p:spPr>
          <a:xfrm>
            <a:off x="7937524" y="509285"/>
            <a:ext cx="3333642" cy="5868365"/>
          </a:xfrm>
        </p:spPr>
        <p:txBody>
          <a:bodyPr vert="horz" lIns="91440" tIns="45720" rIns="91440" bIns="45720" rtlCol="0" anchor="ctr">
            <a:normAutofit/>
          </a:bodyPr>
          <a:lstStyle/>
          <a:p>
            <a:pPr marL="514350" indent="-514350">
              <a:buAutoNum type="arabicPeriod"/>
            </a:pPr>
            <a:r>
              <a:rPr lang="en-US" sz="2800" dirty="0">
                <a:solidFill>
                  <a:schemeClr val="tx2"/>
                </a:solidFill>
              </a:rPr>
              <a:t>What is something that you are worried about going into 6</a:t>
            </a:r>
            <a:r>
              <a:rPr lang="en-US" sz="2800" baseline="30000" dirty="0">
                <a:solidFill>
                  <a:schemeClr val="tx2"/>
                </a:solidFill>
              </a:rPr>
              <a:t>th</a:t>
            </a:r>
            <a:r>
              <a:rPr lang="en-US" sz="2800" dirty="0">
                <a:solidFill>
                  <a:schemeClr val="tx2"/>
                </a:solidFill>
              </a:rPr>
              <a:t> grade?</a:t>
            </a:r>
          </a:p>
          <a:p>
            <a:pPr marL="514350" indent="-514350">
              <a:buAutoNum type="arabicPeriod"/>
            </a:pPr>
            <a:r>
              <a:rPr lang="en-US" sz="2800" dirty="0">
                <a:solidFill>
                  <a:schemeClr val="tx2"/>
                </a:solidFill>
              </a:rPr>
              <a:t>What is something you are excited about going into 6</a:t>
            </a:r>
            <a:r>
              <a:rPr lang="en-US" sz="2800" baseline="30000" dirty="0">
                <a:solidFill>
                  <a:schemeClr val="tx2"/>
                </a:solidFill>
              </a:rPr>
              <a:t>th</a:t>
            </a:r>
            <a:r>
              <a:rPr lang="en-US" sz="2800" dirty="0">
                <a:solidFill>
                  <a:schemeClr val="tx2"/>
                </a:solidFill>
              </a:rPr>
              <a:t> grade?</a:t>
            </a:r>
          </a:p>
        </p:txBody>
      </p:sp>
      <p:grpSp>
        <p:nvGrpSpPr>
          <p:cNvPr id="23" name="Group 22">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24" name="Oval 23">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F835468E-2ADB-4550-8362-812BBBBC1DFB}"/>
              </a:ext>
            </a:extLst>
          </p:cNvPr>
          <p:cNvSpPr>
            <a:spLocks noGrp="1"/>
          </p:cNvSpPr>
          <p:nvPr>
            <p:ph type="title"/>
          </p:nvPr>
        </p:nvSpPr>
        <p:spPr>
          <a:xfrm>
            <a:off x="1717507" y="1316890"/>
            <a:ext cx="4606394" cy="4224216"/>
          </a:xfrm>
        </p:spPr>
        <p:txBody>
          <a:bodyPr vert="horz" lIns="91440" tIns="45720" rIns="91440" bIns="45720" rtlCol="0" anchor="ctr">
            <a:normAutofit/>
          </a:bodyPr>
          <a:lstStyle/>
          <a:p>
            <a:pPr algn="ctr"/>
            <a:r>
              <a:rPr lang="en-US" sz="6000">
                <a:solidFill>
                  <a:srgbClr val="FFFFFF"/>
                </a:solidFill>
              </a:rPr>
              <a:t>Hopes and Fears</a:t>
            </a:r>
          </a:p>
        </p:txBody>
      </p:sp>
      <p:sp>
        <p:nvSpPr>
          <p:cNvPr id="27" name="Rectangle 26">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6440F339-97C3-4C67-B7D6-7500294CB89C}"/>
              </a:ext>
            </a:extLst>
          </p:cNvPr>
          <p:cNvSpPr>
            <a:spLocks noGrp="1"/>
          </p:cNvSpPr>
          <p:nvPr>
            <p:ph type="sldNum" sz="quarter" idx="12"/>
          </p:nvPr>
        </p:nvSpPr>
        <p:spPr>
          <a:xfrm>
            <a:off x="11311003" y="6215530"/>
            <a:ext cx="713983" cy="479632"/>
          </a:xfrm>
        </p:spPr>
        <p:txBody>
          <a:bodyPr vert="horz" lIns="91440" tIns="45720" rIns="91440" bIns="45720" rtlCol="0" anchor="ctr">
            <a:normAutofit/>
          </a:bodyPr>
          <a:lstStyle/>
          <a:p>
            <a:pPr algn="l">
              <a:lnSpc>
                <a:spcPct val="90000"/>
              </a:lnSpc>
              <a:spcAft>
                <a:spcPts val="600"/>
              </a:spcAft>
            </a:pPr>
            <a:fld id="{4FAB73BC-B049-4115-A692-8D63A059BFB8}" type="slidenum">
              <a:rPr lang="en-US" b="1" kern="1200">
                <a:solidFill>
                  <a:schemeClr val="accent1"/>
                </a:solidFill>
                <a:latin typeface="+mj-lt"/>
                <a:ea typeface="+mn-ea"/>
                <a:cs typeface="+mn-cs"/>
              </a:rPr>
              <a:pPr algn="l">
                <a:lnSpc>
                  <a:spcPct val="90000"/>
                </a:lnSpc>
                <a:spcAft>
                  <a:spcPts val="600"/>
                </a:spcAft>
              </a:pPr>
              <a:t>3</a:t>
            </a:fld>
            <a:endParaRPr lang="en-US" b="1" kern="1200" dirty="0">
              <a:solidFill>
                <a:schemeClr val="accent1"/>
              </a:solidFill>
              <a:latin typeface="+mj-lt"/>
              <a:ea typeface="+mn-ea"/>
              <a:cs typeface="+mn-cs"/>
            </a:endParaRPr>
          </a:p>
        </p:txBody>
      </p:sp>
    </p:spTree>
    <p:extLst>
      <p:ext uri="{BB962C8B-B14F-4D97-AF65-F5344CB8AC3E}">
        <p14:creationId xmlns:p14="http://schemas.microsoft.com/office/powerpoint/2010/main" val="221130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A878C-9D94-4BB9-88CE-2980AC3FA910}"/>
              </a:ext>
            </a:extLst>
          </p:cNvPr>
          <p:cNvSpPr>
            <a:spLocks noGrp="1"/>
          </p:cNvSpPr>
          <p:nvPr>
            <p:ph type="title"/>
          </p:nvPr>
        </p:nvSpPr>
        <p:spPr>
          <a:xfrm>
            <a:off x="1069848" y="484632"/>
            <a:ext cx="10058400" cy="1609344"/>
          </a:xfr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a:lstStyle/>
          <a:p>
            <a:r>
              <a:rPr lang="en-US">
                <a:solidFill>
                  <a:schemeClr val="bg1"/>
                </a:solidFill>
              </a:rPr>
              <a:t>how is middle school different?</a:t>
            </a:r>
            <a:endParaRPr lang="en-US" dirty="0">
              <a:solidFill>
                <a:schemeClr val="bg1"/>
              </a:solidFill>
            </a:endParaRPr>
          </a:p>
        </p:txBody>
      </p:sp>
      <p:sp>
        <p:nvSpPr>
          <p:cNvPr id="3" name="Content Placeholder 2">
            <a:extLst>
              <a:ext uri="{FF2B5EF4-FFF2-40B4-BE49-F238E27FC236}">
                <a16:creationId xmlns:a16="http://schemas.microsoft.com/office/drawing/2014/main" id="{6A44F4AE-8B0F-443D-8370-AEE9E1857201}"/>
              </a:ext>
            </a:extLst>
          </p:cNvPr>
          <p:cNvSpPr>
            <a:spLocks noGrp="1"/>
          </p:cNvSpPr>
          <p:nvPr>
            <p:ph idx="1"/>
          </p:nvPr>
        </p:nvSpPr>
        <p:spPr>
          <a:xfrm>
            <a:off x="1069848" y="2121408"/>
            <a:ext cx="10058400" cy="4050792"/>
          </a:xfrm>
        </p:spPr>
        <p:txBody>
          <a:bodyPr>
            <a:normAutofit/>
          </a:bodyPr>
          <a:lstStyle/>
          <a:p>
            <a:r>
              <a:rPr lang="en-US" sz="3600" dirty="0"/>
              <a:t>Changing teachers and classes</a:t>
            </a:r>
          </a:p>
          <a:p>
            <a:r>
              <a:rPr lang="en-US" sz="3600" dirty="0"/>
              <a:t>Lunch with friends of different ages</a:t>
            </a:r>
          </a:p>
          <a:p>
            <a:r>
              <a:rPr lang="en-US" sz="3600" dirty="0"/>
              <a:t>Recess/gym</a:t>
            </a:r>
          </a:p>
          <a:p>
            <a:r>
              <a:rPr lang="en-US" sz="3600" dirty="0"/>
              <a:t>Homework</a:t>
            </a:r>
          </a:p>
          <a:p>
            <a:r>
              <a:rPr lang="en-US" sz="3600" dirty="0"/>
              <a:t>After school activities</a:t>
            </a:r>
          </a:p>
        </p:txBody>
      </p:sp>
      <p:sp>
        <p:nvSpPr>
          <p:cNvPr id="4" name="Slide Number Placeholder 3">
            <a:extLst>
              <a:ext uri="{FF2B5EF4-FFF2-40B4-BE49-F238E27FC236}">
                <a16:creationId xmlns:a16="http://schemas.microsoft.com/office/drawing/2014/main" id="{F91921C3-0D1A-4792-8E70-811468E05F21}"/>
              </a:ext>
            </a:extLst>
          </p:cNvPr>
          <p:cNvSpPr>
            <a:spLocks noGrp="1"/>
          </p:cNvSpPr>
          <p:nvPr>
            <p:ph type="sldNum" sz="quarter" idx="12"/>
          </p:nvPr>
        </p:nvSpPr>
        <p:spPr>
          <a:xfrm>
            <a:off x="11311128" y="6272784"/>
            <a:ext cx="640080" cy="365125"/>
          </a:xfrm>
        </p:spPr>
        <p:txBody>
          <a:bodyPr/>
          <a:lstStyle/>
          <a:p>
            <a:fld id="{4FAB73BC-B049-4115-A692-8D63A059BFB8}" type="slidenum">
              <a:rPr lang="en-US" smtClean="0"/>
              <a:t>4</a:t>
            </a:fld>
            <a:endParaRPr lang="en-US" dirty="0"/>
          </a:p>
        </p:txBody>
      </p:sp>
      <p:pic>
        <p:nvPicPr>
          <p:cNvPr id="2050" name="Picture 2" descr="Image result for middle school">
            <a:extLst>
              <a:ext uri="{FF2B5EF4-FFF2-40B4-BE49-F238E27FC236}">
                <a16:creationId xmlns:a16="http://schemas.microsoft.com/office/drawing/2014/main" id="{CB566A06-1E08-4349-8652-D35C96A9B6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0077" y="4039709"/>
            <a:ext cx="4761738" cy="1810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53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220D-8D0D-40A5-A64F-12EDB45E44B9}"/>
              </a:ext>
            </a:extLst>
          </p:cNvPr>
          <p:cNvSpPr>
            <a:spLocks noGrp="1"/>
          </p:cNvSpPr>
          <p:nvPr>
            <p:ph type="title"/>
          </p:nvPr>
        </p:nvSpPr>
        <p:spPr/>
        <p:txBody>
          <a:bodyPr/>
          <a:lstStyle/>
          <a:p>
            <a:r>
              <a:rPr lang="en-US" dirty="0" err="1"/>
              <a:t>Uil</a:t>
            </a:r>
            <a:r>
              <a:rPr lang="en-US" dirty="0"/>
              <a:t> &amp; JH One-act play</a:t>
            </a:r>
          </a:p>
        </p:txBody>
      </p:sp>
      <p:sp>
        <p:nvSpPr>
          <p:cNvPr id="3" name="Content Placeholder 2">
            <a:extLst>
              <a:ext uri="{FF2B5EF4-FFF2-40B4-BE49-F238E27FC236}">
                <a16:creationId xmlns:a16="http://schemas.microsoft.com/office/drawing/2014/main" id="{6AE0F003-8308-4766-A34E-E760F1B73C88}"/>
              </a:ext>
            </a:extLst>
          </p:cNvPr>
          <p:cNvSpPr>
            <a:spLocks noGrp="1"/>
          </p:cNvSpPr>
          <p:nvPr>
            <p:ph idx="1"/>
          </p:nvPr>
        </p:nvSpPr>
        <p:spPr/>
        <p:txBody>
          <a:bodyPr>
            <a:normAutofit/>
          </a:bodyPr>
          <a:lstStyle/>
          <a:p>
            <a:r>
              <a:rPr lang="en-US" sz="3200" dirty="0"/>
              <a:t>Mrs. Donna Forbis</a:t>
            </a:r>
          </a:p>
        </p:txBody>
      </p:sp>
      <p:sp>
        <p:nvSpPr>
          <p:cNvPr id="4" name="Slide Number Placeholder 3">
            <a:extLst>
              <a:ext uri="{FF2B5EF4-FFF2-40B4-BE49-F238E27FC236}">
                <a16:creationId xmlns:a16="http://schemas.microsoft.com/office/drawing/2014/main" id="{FF62663B-90C0-48B4-951F-7BC984C0C62C}"/>
              </a:ext>
            </a:extLst>
          </p:cNvPr>
          <p:cNvSpPr>
            <a:spLocks noGrp="1"/>
          </p:cNvSpPr>
          <p:nvPr>
            <p:ph type="sldNum" sz="quarter" idx="12"/>
          </p:nvPr>
        </p:nvSpPr>
        <p:spPr/>
        <p:txBody>
          <a:bodyPr/>
          <a:lstStyle/>
          <a:p>
            <a:fld id="{4FAB73BC-B049-4115-A692-8D63A059BFB8}" type="slidenum">
              <a:rPr lang="en-US" smtClean="0"/>
              <a:t>5</a:t>
            </a:fld>
            <a:endParaRPr lang="en-US" dirty="0"/>
          </a:p>
        </p:txBody>
      </p:sp>
      <p:pic>
        <p:nvPicPr>
          <p:cNvPr id="6" name="Picture 5" descr="A close up of a sign&#10;&#10;Description generated with very high confidence">
            <a:extLst>
              <a:ext uri="{FF2B5EF4-FFF2-40B4-BE49-F238E27FC236}">
                <a16:creationId xmlns:a16="http://schemas.microsoft.com/office/drawing/2014/main" id="{220445BE-2A9A-496D-B7B2-63D997B44B3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36198" y="1569582"/>
            <a:ext cx="5063081" cy="4379321"/>
          </a:xfrm>
          <a:prstGeom prst="rect">
            <a:avLst/>
          </a:prstGeom>
        </p:spPr>
      </p:pic>
    </p:spTree>
    <p:extLst>
      <p:ext uri="{BB962C8B-B14F-4D97-AF65-F5344CB8AC3E}">
        <p14:creationId xmlns:p14="http://schemas.microsoft.com/office/powerpoint/2010/main" val="162833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keys to success">
            <a:extLst>
              <a:ext uri="{FF2B5EF4-FFF2-40B4-BE49-F238E27FC236}">
                <a16:creationId xmlns:a16="http://schemas.microsoft.com/office/drawing/2014/main" id="{6E514968-6700-4BCA-9D41-BB1232E908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1562" y="1154711"/>
            <a:ext cx="4027363" cy="4027363"/>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1964B985-FC85-4667-86C5-75E50F3ED971}"/>
              </a:ext>
            </a:extLst>
          </p:cNvPr>
          <p:cNvSpPr>
            <a:spLocks noGrp="1"/>
          </p:cNvSpPr>
          <p:nvPr>
            <p:ph type="title"/>
          </p:nvPr>
        </p:nvSpPr>
        <p:spPr>
          <a:xfrm>
            <a:off x="1520190" y="484632"/>
            <a:ext cx="5605934" cy="1609344"/>
          </a:xfrm>
        </p:spPr>
        <p:txBody>
          <a:bodyPr>
            <a:normAutofit/>
          </a:bodyPr>
          <a:lstStyle/>
          <a:p>
            <a:r>
              <a:rPr lang="en-US" sz="7200" dirty="0"/>
              <a:t>Keys to success</a:t>
            </a:r>
          </a:p>
        </p:txBody>
      </p:sp>
      <p:sp>
        <p:nvSpPr>
          <p:cNvPr id="3" name="Content Placeholder 2">
            <a:extLst>
              <a:ext uri="{FF2B5EF4-FFF2-40B4-BE49-F238E27FC236}">
                <a16:creationId xmlns:a16="http://schemas.microsoft.com/office/drawing/2014/main" id="{BCE1FF40-823C-446B-9817-A8A636F7ACAA}"/>
              </a:ext>
            </a:extLst>
          </p:cNvPr>
          <p:cNvSpPr>
            <a:spLocks noGrp="1"/>
          </p:cNvSpPr>
          <p:nvPr>
            <p:ph idx="1"/>
          </p:nvPr>
        </p:nvSpPr>
        <p:spPr>
          <a:xfrm>
            <a:off x="1520190" y="1851661"/>
            <a:ext cx="5605934" cy="4786248"/>
          </a:xfrm>
        </p:spPr>
        <p:txBody>
          <a:bodyPr>
            <a:noAutofit/>
          </a:bodyPr>
          <a:lstStyle/>
          <a:p>
            <a:r>
              <a:rPr lang="en-US" sz="2400" dirty="0"/>
              <a:t>Sleep well.</a:t>
            </a:r>
          </a:p>
          <a:p>
            <a:r>
              <a:rPr lang="en-US" sz="2400" dirty="0"/>
              <a:t>Eat right.</a:t>
            </a:r>
          </a:p>
          <a:p>
            <a:r>
              <a:rPr lang="en-US" sz="2400" dirty="0"/>
              <a:t>Do your homework.</a:t>
            </a:r>
          </a:p>
          <a:p>
            <a:r>
              <a:rPr lang="en-US" sz="2400" dirty="0"/>
              <a:t>Pay attention in class.</a:t>
            </a:r>
          </a:p>
          <a:p>
            <a:r>
              <a:rPr lang="en-US" sz="2400" dirty="0"/>
              <a:t>Get involved.</a:t>
            </a:r>
          </a:p>
          <a:p>
            <a:r>
              <a:rPr lang="en-US" sz="2400" dirty="0"/>
              <a:t>Think positive.</a:t>
            </a:r>
          </a:p>
          <a:p>
            <a:r>
              <a:rPr lang="en-US" sz="2400" dirty="0"/>
              <a:t>Ask for help.</a:t>
            </a:r>
          </a:p>
          <a:p>
            <a:r>
              <a:rPr lang="en-US" sz="2400" dirty="0"/>
              <a:t>Stay organized.</a:t>
            </a:r>
          </a:p>
          <a:p>
            <a:r>
              <a:rPr lang="en-US" sz="2400" dirty="0"/>
              <a:t>Make goals.</a:t>
            </a:r>
          </a:p>
          <a:p>
            <a:r>
              <a:rPr lang="en-US" sz="2400" dirty="0"/>
              <a:t>Take risks.</a:t>
            </a:r>
          </a:p>
        </p:txBody>
      </p:sp>
      <p:sp>
        <p:nvSpPr>
          <p:cNvPr id="4" name="Slide Number Placeholder 3">
            <a:extLst>
              <a:ext uri="{FF2B5EF4-FFF2-40B4-BE49-F238E27FC236}">
                <a16:creationId xmlns:a16="http://schemas.microsoft.com/office/drawing/2014/main" id="{211794B4-75BA-49A2-B8C4-B4B67175ABAD}"/>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6</a:t>
            </a:fld>
            <a:endParaRPr lang="en-US"/>
          </a:p>
        </p:txBody>
      </p:sp>
    </p:spTree>
    <p:extLst>
      <p:ext uri="{BB962C8B-B14F-4D97-AF65-F5344CB8AC3E}">
        <p14:creationId xmlns:p14="http://schemas.microsoft.com/office/powerpoint/2010/main" val="1507589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clipart&#10;&#10;Description generated with very high confidence">
            <a:extLst>
              <a:ext uri="{FF2B5EF4-FFF2-40B4-BE49-F238E27FC236}">
                <a16:creationId xmlns:a16="http://schemas.microsoft.com/office/drawing/2014/main" id="{AD8AE3EA-EE63-482A-838A-8BF95BFFC59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89715" y="640080"/>
            <a:ext cx="2996667" cy="5280471"/>
          </a:xfrm>
          <a:prstGeom prst="rect">
            <a:avLst/>
          </a:prstGeom>
        </p:spPr>
      </p:pic>
      <p:grpSp>
        <p:nvGrpSpPr>
          <p:cNvPr id="19" name="Group 13">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6940405E-46B2-42D6-BCC4-C7A374A1FF86}"/>
              </a:ext>
            </a:extLst>
          </p:cNvPr>
          <p:cNvSpPr>
            <a:spLocks noGrp="1"/>
          </p:cNvSpPr>
          <p:nvPr>
            <p:ph type="title"/>
          </p:nvPr>
        </p:nvSpPr>
        <p:spPr>
          <a:xfrm>
            <a:off x="382280" y="484632"/>
            <a:ext cx="6743844" cy="1609344"/>
          </a:xfrm>
        </p:spPr>
        <p:txBody>
          <a:bodyPr>
            <a:normAutofit/>
          </a:bodyPr>
          <a:lstStyle/>
          <a:p>
            <a:r>
              <a:rPr lang="en-US" dirty="0"/>
              <a:t>Staying engaged in class</a:t>
            </a:r>
          </a:p>
        </p:txBody>
      </p:sp>
      <p:sp>
        <p:nvSpPr>
          <p:cNvPr id="3" name="Content Placeholder 2">
            <a:extLst>
              <a:ext uri="{FF2B5EF4-FFF2-40B4-BE49-F238E27FC236}">
                <a16:creationId xmlns:a16="http://schemas.microsoft.com/office/drawing/2014/main" id="{E13668E6-6D9A-463D-A4A0-15E24F4E59E2}"/>
              </a:ext>
            </a:extLst>
          </p:cNvPr>
          <p:cNvSpPr>
            <a:spLocks noGrp="1"/>
          </p:cNvSpPr>
          <p:nvPr>
            <p:ph idx="1"/>
          </p:nvPr>
        </p:nvSpPr>
        <p:spPr>
          <a:xfrm>
            <a:off x="382279" y="2121408"/>
            <a:ext cx="6743845" cy="4050792"/>
          </a:xfrm>
        </p:spPr>
        <p:txBody>
          <a:bodyPr>
            <a:normAutofit lnSpcReduction="10000"/>
          </a:bodyPr>
          <a:lstStyle/>
          <a:p>
            <a:r>
              <a:rPr lang="en-US" sz="1700" dirty="0"/>
              <a:t>Keep eyes on the teacher and LISTEN.</a:t>
            </a:r>
          </a:p>
          <a:p>
            <a:r>
              <a:rPr lang="en-US" sz="1700" dirty="0"/>
              <a:t>Write down homework and important notes. </a:t>
            </a:r>
          </a:p>
          <a:p>
            <a:r>
              <a:rPr lang="en-US" sz="1700" dirty="0"/>
              <a:t>Ignore distractions.</a:t>
            </a:r>
          </a:p>
          <a:p>
            <a:r>
              <a:rPr lang="en-US" sz="1700" dirty="0"/>
              <a:t>Raise your hand to ask and answer questions.</a:t>
            </a:r>
          </a:p>
          <a:p>
            <a:r>
              <a:rPr lang="en-US" sz="1700" dirty="0"/>
              <a:t>Start work right away.</a:t>
            </a:r>
          </a:p>
          <a:p>
            <a:r>
              <a:rPr lang="en-US" sz="1700" dirty="0"/>
              <a:t>Don’t leave class for the restroom just because you’re allowed.</a:t>
            </a:r>
          </a:p>
          <a:p>
            <a:endParaRPr lang="en-US" sz="1700" dirty="0"/>
          </a:p>
          <a:p>
            <a:r>
              <a:rPr lang="en-US" sz="1700" b="1" dirty="0">
                <a:solidFill>
                  <a:srgbClr val="C00000"/>
                </a:solidFill>
              </a:rPr>
              <a:t>What is a SELF-ADVOCATE? </a:t>
            </a:r>
          </a:p>
          <a:p>
            <a:pPr marL="0" indent="0">
              <a:buNone/>
            </a:pPr>
            <a:r>
              <a:rPr lang="en-US" sz="1700" b="1" dirty="0">
                <a:solidFill>
                  <a:schemeClr val="accent1">
                    <a:lumMod val="75000"/>
                  </a:schemeClr>
                </a:solidFill>
              </a:rPr>
              <a:t>When you speak up for yourself, when you decide what YOU want to do now or in the future, you are a self-advocate. Self-advocacy means understanding your strengths and weaknesses, developing personal goals, being assertive (meaning standing up for yourself), and making decisions.</a:t>
            </a:r>
          </a:p>
          <a:p>
            <a:endParaRPr lang="en-US" sz="1700" dirty="0"/>
          </a:p>
        </p:txBody>
      </p:sp>
      <p:sp>
        <p:nvSpPr>
          <p:cNvPr id="4" name="Slide Number Placeholder 3">
            <a:extLst>
              <a:ext uri="{FF2B5EF4-FFF2-40B4-BE49-F238E27FC236}">
                <a16:creationId xmlns:a16="http://schemas.microsoft.com/office/drawing/2014/main" id="{E351AFA0-7656-4686-B835-94FD4418450F}"/>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7</a:t>
            </a:fld>
            <a:endParaRPr lang="en-US"/>
          </a:p>
        </p:txBody>
      </p:sp>
    </p:spTree>
    <p:extLst>
      <p:ext uri="{BB962C8B-B14F-4D97-AF65-F5344CB8AC3E}">
        <p14:creationId xmlns:p14="http://schemas.microsoft.com/office/powerpoint/2010/main" val="333937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A2858-113B-49D0-9774-DFDE1EBA1B00}"/>
              </a:ext>
            </a:extLst>
          </p:cNvPr>
          <p:cNvSpPr>
            <a:spLocks noGrp="1"/>
          </p:cNvSpPr>
          <p:nvPr>
            <p:ph type="title"/>
          </p:nvPr>
        </p:nvSpPr>
        <p:spPr>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a:normAutofit/>
          </a:bodyPr>
          <a:lstStyle/>
          <a:p>
            <a:r>
              <a:rPr lang="en-US" sz="8000" dirty="0">
                <a:solidFill>
                  <a:schemeClr val="bg1"/>
                </a:solidFill>
              </a:rPr>
              <a:t>Getting organized</a:t>
            </a:r>
          </a:p>
        </p:txBody>
      </p:sp>
      <p:pic>
        <p:nvPicPr>
          <p:cNvPr id="4" name="Content Placeholder 3">
            <a:extLst>
              <a:ext uri="{FF2B5EF4-FFF2-40B4-BE49-F238E27FC236}">
                <a16:creationId xmlns:a16="http://schemas.microsoft.com/office/drawing/2014/main" id="{FDD7CDB3-0395-4508-B57E-AF14105529FF}"/>
              </a:ext>
            </a:extLst>
          </p:cNvPr>
          <p:cNvPicPr>
            <a:picLocks noGrp="1"/>
          </p:cNvPicPr>
          <p:nvPr>
            <p:ph idx="1"/>
          </p:nvPr>
        </p:nvPicPr>
        <p:blipFill rotWithShape="1">
          <a:blip r:embed="rId4"/>
          <a:srcRect l="7692" t="16335" r="20940" b="11111"/>
          <a:stretch/>
        </p:blipFill>
        <p:spPr bwMode="auto">
          <a:xfrm>
            <a:off x="188165" y="2119847"/>
            <a:ext cx="7084578" cy="405130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5195B467-E858-4FC9-9B25-9656DF78E778}"/>
              </a:ext>
            </a:extLst>
          </p:cNvPr>
          <p:cNvSpPr txBox="1"/>
          <p:nvPr/>
        </p:nvSpPr>
        <p:spPr>
          <a:xfrm rot="1305819">
            <a:off x="8394203" y="1131639"/>
            <a:ext cx="3266413" cy="1754326"/>
          </a:xfrm>
          <a:prstGeom prst="rect">
            <a:avLst/>
          </a:prstGeom>
          <a:solidFill>
            <a:schemeClr val="accent1"/>
          </a:solidFill>
          <a:effectLst>
            <a:glow rad="228600">
              <a:schemeClr val="accent6">
                <a:satMod val="175000"/>
                <a:alpha val="40000"/>
              </a:schemeClr>
            </a:glow>
          </a:effectLst>
        </p:spPr>
        <p:txBody>
          <a:bodyPr wrap="square" rtlCol="0">
            <a:spAutoFit/>
          </a:bodyPr>
          <a:lstStyle/>
          <a:p>
            <a:pPr algn="ctr"/>
            <a:r>
              <a:rPr lang="en-US" dirty="0">
                <a:solidFill>
                  <a:schemeClr val="bg1"/>
                </a:solidFill>
              </a:rPr>
              <a:t>SELF-ADVOCATE TIP:  Keep all graded papers filed until the end of the six weeks.  Then, clean out your folder and file those at home until your semester exam.</a:t>
            </a:r>
          </a:p>
        </p:txBody>
      </p:sp>
      <p:sp>
        <p:nvSpPr>
          <p:cNvPr id="6" name="Slide Number Placeholder 5">
            <a:extLst>
              <a:ext uri="{FF2B5EF4-FFF2-40B4-BE49-F238E27FC236}">
                <a16:creationId xmlns:a16="http://schemas.microsoft.com/office/drawing/2014/main" id="{7296C64C-EF15-4908-9E7C-B415A374C277}"/>
              </a:ext>
            </a:extLst>
          </p:cNvPr>
          <p:cNvSpPr>
            <a:spLocks noGrp="1"/>
          </p:cNvSpPr>
          <p:nvPr>
            <p:ph type="sldNum" sz="quarter" idx="12"/>
          </p:nvPr>
        </p:nvSpPr>
        <p:spPr/>
        <p:txBody>
          <a:bodyPr/>
          <a:lstStyle/>
          <a:p>
            <a:fld id="{4FAB73BC-B049-4115-A692-8D63A059BFB8}" type="slidenum">
              <a:rPr lang="en-US" smtClean="0"/>
              <a:t>8</a:t>
            </a:fld>
            <a:endParaRPr lang="en-US" dirty="0"/>
          </a:p>
        </p:txBody>
      </p:sp>
      <p:pic>
        <p:nvPicPr>
          <p:cNvPr id="12" name="Picture 11" descr="A close up of a device&#10;&#10;Description generated with high confidence">
            <a:extLst>
              <a:ext uri="{FF2B5EF4-FFF2-40B4-BE49-F238E27FC236}">
                <a16:creationId xmlns:a16="http://schemas.microsoft.com/office/drawing/2014/main" id="{15861C48-C3E5-42CC-88F1-AFDC810E741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658922" y="3878502"/>
            <a:ext cx="2210515" cy="2140923"/>
          </a:xfrm>
          <a:prstGeom prst="rect">
            <a:avLst/>
          </a:prstGeom>
        </p:spPr>
      </p:pic>
      <p:pic>
        <p:nvPicPr>
          <p:cNvPr id="15" name="Picture 14" descr="A picture containing stationary, envelope, file folder&#10;&#10;Description generated with high confidence">
            <a:extLst>
              <a:ext uri="{FF2B5EF4-FFF2-40B4-BE49-F238E27FC236}">
                <a16:creationId xmlns:a16="http://schemas.microsoft.com/office/drawing/2014/main" id="{E9E17544-CF30-4B37-AB76-51C77E05C94C}"/>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511012" y="2795672"/>
            <a:ext cx="2106762" cy="2106762"/>
          </a:xfrm>
          <a:prstGeom prst="rect">
            <a:avLst/>
          </a:prstGeom>
        </p:spPr>
      </p:pic>
      <p:sp>
        <p:nvSpPr>
          <p:cNvPr id="17" name="Rectangle 16">
            <a:extLst>
              <a:ext uri="{FF2B5EF4-FFF2-40B4-BE49-F238E27FC236}">
                <a16:creationId xmlns:a16="http://schemas.microsoft.com/office/drawing/2014/main" id="{F3FCD3D5-A8FA-4C11-9FB7-D1FE5511B455}"/>
              </a:ext>
            </a:extLst>
          </p:cNvPr>
          <p:cNvSpPr/>
          <p:nvPr/>
        </p:nvSpPr>
        <p:spPr>
          <a:xfrm>
            <a:off x="590360" y="5930023"/>
            <a:ext cx="9047988" cy="707886"/>
          </a:xfrm>
          <a:prstGeom prst="rect">
            <a:avLst/>
          </a:prstGeom>
          <a:noFill/>
        </p:spPr>
        <p:txBody>
          <a:bodyPr wrap="square" lIns="91440" tIns="45720" rIns="91440" bIns="45720">
            <a:spAutoFit/>
          </a:bodyPr>
          <a:lstStyle/>
          <a:p>
            <a:pPr algn="ctr"/>
            <a:r>
              <a:rPr lang="en-US" sz="4000" b="1" cap="none" spc="0" dirty="0" err="1">
                <a:ln w="22225">
                  <a:solidFill>
                    <a:schemeClr val="accent2"/>
                  </a:solidFill>
                  <a:prstDash val="solid"/>
                </a:ln>
                <a:solidFill>
                  <a:schemeClr val="accent2">
                    <a:lumMod val="40000"/>
                    <a:lumOff val="60000"/>
                  </a:schemeClr>
                </a:solidFill>
                <a:effectLst/>
              </a:rPr>
              <a:t>Accordian</a:t>
            </a:r>
            <a:r>
              <a:rPr lang="en-US" sz="4000" b="1" cap="none" spc="0" dirty="0">
                <a:ln w="22225">
                  <a:solidFill>
                    <a:schemeClr val="accent2"/>
                  </a:solidFill>
                  <a:prstDash val="solid"/>
                </a:ln>
                <a:solidFill>
                  <a:schemeClr val="accent2">
                    <a:lumMod val="40000"/>
                    <a:lumOff val="60000"/>
                  </a:schemeClr>
                </a:solidFill>
                <a:effectLst/>
              </a:rPr>
              <a:t> folders are your friend!</a:t>
            </a:r>
          </a:p>
        </p:txBody>
      </p:sp>
    </p:spTree>
    <p:extLst>
      <p:ext uri="{BB962C8B-B14F-4D97-AF65-F5344CB8AC3E}">
        <p14:creationId xmlns:p14="http://schemas.microsoft.com/office/powerpoint/2010/main" val="2195744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3">
            <a:extLst>
              <a:ext uri="{FF2B5EF4-FFF2-40B4-BE49-F238E27FC236}">
                <a16:creationId xmlns:a16="http://schemas.microsoft.com/office/drawing/2014/main" id="{3D974D00-396A-4548-B89F-92D10B3B6B9D}"/>
              </a:ext>
            </a:extLst>
          </p:cNvPr>
          <p:cNvPicPr>
            <a:picLocks/>
          </p:cNvPicPr>
          <p:nvPr/>
        </p:nvPicPr>
        <p:blipFill rotWithShape="1">
          <a:blip r:embed="rId4"/>
          <a:srcRect l="14102" t="16335" r="27351" b="9972"/>
          <a:stretch/>
        </p:blipFill>
        <p:spPr bwMode="auto">
          <a:xfrm>
            <a:off x="633999" y="997747"/>
            <a:ext cx="6882269" cy="4872766"/>
          </a:xfrm>
          <a:prstGeom prst="rect">
            <a:avLst/>
          </a:prstGeom>
          <a:extLst>
            <a:ext uri="{53640926-AAD7-44D8-BBD7-CCE9431645EC}">
              <a14:shadowObscured xmlns:a14="http://schemas.microsoft.com/office/drawing/2010/main"/>
            </a:ext>
          </a:extLst>
        </p:spPr>
      </p:pic>
      <p:grpSp>
        <p:nvGrpSpPr>
          <p:cNvPr id="16" name="Group 15">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5BAEA8C6-67B1-49D3-BFAC-F39FF987E621}"/>
              </a:ext>
            </a:extLst>
          </p:cNvPr>
          <p:cNvSpPr>
            <a:spLocks noGrp="1"/>
          </p:cNvSpPr>
          <p:nvPr>
            <p:ph type="title"/>
          </p:nvPr>
        </p:nvSpPr>
        <p:spPr>
          <a:xfrm>
            <a:off x="7836310" y="220091"/>
            <a:ext cx="4355689" cy="1873885"/>
          </a:xfrm>
          <a:ln>
            <a:noFill/>
          </a:ln>
        </p:spPr>
        <p:txBody>
          <a:bodyPr>
            <a:noAutofit/>
          </a:bodyPr>
          <a:lstStyle/>
          <a:p>
            <a:r>
              <a:rPr lang="en-US" sz="4800" dirty="0"/>
              <a:t>Pretty please… use a planner.</a:t>
            </a:r>
          </a:p>
        </p:txBody>
      </p:sp>
      <p:sp>
        <p:nvSpPr>
          <p:cNvPr id="6" name="Slide Number Placeholder 5">
            <a:extLst>
              <a:ext uri="{FF2B5EF4-FFF2-40B4-BE49-F238E27FC236}">
                <a16:creationId xmlns:a16="http://schemas.microsoft.com/office/drawing/2014/main" id="{A09187A9-DB29-41B5-978F-5B9F5ED11D51}"/>
              </a:ext>
            </a:extLst>
          </p:cNvPr>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9</a:t>
            </a:fld>
            <a:endParaRPr lang="en-US"/>
          </a:p>
        </p:txBody>
      </p:sp>
      <p:sp>
        <p:nvSpPr>
          <p:cNvPr id="19" name="TextBox 18">
            <a:extLst>
              <a:ext uri="{FF2B5EF4-FFF2-40B4-BE49-F238E27FC236}">
                <a16:creationId xmlns:a16="http://schemas.microsoft.com/office/drawing/2014/main" id="{A2EA8B12-8883-49EB-A1F3-D77B29C22A97}"/>
              </a:ext>
            </a:extLst>
          </p:cNvPr>
          <p:cNvSpPr txBox="1"/>
          <p:nvPr/>
        </p:nvSpPr>
        <p:spPr>
          <a:xfrm rot="1305819">
            <a:off x="8295160" y="2830246"/>
            <a:ext cx="3266413" cy="2031325"/>
          </a:xfrm>
          <a:prstGeom prst="rect">
            <a:avLst/>
          </a:prstGeom>
          <a:solidFill>
            <a:schemeClr val="accent1"/>
          </a:solidFill>
          <a:effectLst>
            <a:glow rad="228600">
              <a:schemeClr val="accent1">
                <a:satMod val="175000"/>
                <a:alpha val="40000"/>
              </a:schemeClr>
            </a:glow>
          </a:effectLst>
        </p:spPr>
        <p:txBody>
          <a:bodyPr wrap="square" rtlCol="0">
            <a:spAutoFit/>
          </a:bodyPr>
          <a:lstStyle/>
          <a:p>
            <a:pPr algn="ctr"/>
            <a:r>
              <a:rPr lang="en-US" dirty="0">
                <a:solidFill>
                  <a:schemeClr val="bg1"/>
                </a:solidFill>
              </a:rPr>
              <a:t>SELF-ADVOCATE TIP:  Colored pens or changing the way you write is a great way to make important events stand out… so is drawing a picture or adding a border!</a:t>
            </a:r>
          </a:p>
        </p:txBody>
      </p:sp>
    </p:spTree>
    <p:extLst>
      <p:ext uri="{BB962C8B-B14F-4D97-AF65-F5344CB8AC3E}">
        <p14:creationId xmlns:p14="http://schemas.microsoft.com/office/powerpoint/2010/main" val="3880578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1839</Words>
  <Application>Microsoft Office PowerPoint</Application>
  <PresentationFormat>Widescreen</PresentationFormat>
  <Paragraphs>207</Paragraphs>
  <Slides>26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Rockwell</vt:lpstr>
      <vt:lpstr>Rockwell Condensed</vt:lpstr>
      <vt:lpstr>Rockwell Extra Bold</vt:lpstr>
      <vt:lpstr>Wingdings</vt:lpstr>
      <vt:lpstr>Wood Type</vt:lpstr>
      <vt:lpstr>Welcome to Cross the street night!</vt:lpstr>
      <vt:lpstr>Introductions</vt:lpstr>
      <vt:lpstr>Hopes and Fears</vt:lpstr>
      <vt:lpstr>how is middle school different?</vt:lpstr>
      <vt:lpstr>Uil &amp; JH One-act play</vt:lpstr>
      <vt:lpstr>Keys to success</vt:lpstr>
      <vt:lpstr>Staying engaged in class</vt:lpstr>
      <vt:lpstr>Getting organized</vt:lpstr>
      <vt:lpstr>Pretty please… use a planner.</vt:lpstr>
      <vt:lpstr>Make a homework plan.</vt:lpstr>
      <vt:lpstr>Importance of grades</vt:lpstr>
      <vt:lpstr>Knowing the rules.</vt:lpstr>
      <vt:lpstr>Dress code</vt:lpstr>
      <vt:lpstr>classes</vt:lpstr>
      <vt:lpstr>STAAR Tests</vt:lpstr>
      <vt:lpstr>Lunch Time</vt:lpstr>
      <vt:lpstr>PE Time</vt:lpstr>
      <vt:lpstr>Changing classes</vt:lpstr>
      <vt:lpstr>Changing classes</vt:lpstr>
      <vt:lpstr>Semester Exams</vt:lpstr>
      <vt:lpstr>Types of Absences</vt:lpstr>
      <vt:lpstr>PowerPoint Presentation</vt:lpstr>
      <vt:lpstr>Where to go the first day of school</vt:lpstr>
      <vt:lpstr>Contact information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Cross the street night!</dc:title>
  <dc:creator>White, Nicole H.</dc:creator>
  <cp:lastModifiedBy>Nicole White</cp:lastModifiedBy>
  <cp:revision>8</cp:revision>
  <cp:lastPrinted>2019-05-21T17:44:20Z</cp:lastPrinted>
  <dcterms:created xsi:type="dcterms:W3CDTF">2019-05-14T22:53:29Z</dcterms:created>
  <dcterms:modified xsi:type="dcterms:W3CDTF">2020-04-14T20:58:21Z</dcterms:modified>
</cp:coreProperties>
</file>